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68" r:id="rId5"/>
    <p:sldId id="280" r:id="rId6"/>
    <p:sldId id="270" r:id="rId7"/>
    <p:sldId id="271" r:id="rId8"/>
    <p:sldId id="282" r:id="rId9"/>
    <p:sldId id="281" r:id="rId10"/>
    <p:sldId id="283" r:id="rId11"/>
    <p:sldId id="273" r:id="rId12"/>
    <p:sldId id="279" r:id="rId13"/>
    <p:sldId id="274" r:id="rId14"/>
    <p:sldId id="275" r:id="rId1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0E57"/>
    <a:srgbClr val="FFFFFF"/>
    <a:srgbClr val="74155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3172" autoAdjust="0"/>
  </p:normalViewPr>
  <p:slideViewPr>
    <p:cSldViewPr snapToGrid="0">
      <p:cViewPr varScale="1">
        <p:scale>
          <a:sx n="92" d="100"/>
          <a:sy n="92" d="100"/>
        </p:scale>
        <p:origin x="13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D5A272-EC1C-B14E-6A0C-1983D11F41E5}"/>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r>
              <a:rPr lang="en-US"/>
              <a:t>Diocese of Cork and Ross</a:t>
            </a:r>
            <a:endParaRPr lang="en-IE"/>
          </a:p>
        </p:txBody>
      </p:sp>
      <p:sp>
        <p:nvSpPr>
          <p:cNvPr id="3" name="Date Placeholder 2">
            <a:extLst>
              <a:ext uri="{FF2B5EF4-FFF2-40B4-BE49-F238E27FC236}">
                <a16:creationId xmlns:a16="http://schemas.microsoft.com/office/drawing/2014/main" id="{B10AA584-567A-0F73-3011-335B7429505B}"/>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73CA204-7B42-403F-AC51-435F0D60FA9D}" type="datetimeFigureOut">
              <a:rPr lang="en-IE" smtClean="0"/>
              <a:t>01/03/2024</a:t>
            </a:fld>
            <a:endParaRPr lang="en-IE"/>
          </a:p>
        </p:txBody>
      </p:sp>
      <p:sp>
        <p:nvSpPr>
          <p:cNvPr id="4" name="Footer Placeholder 3">
            <a:extLst>
              <a:ext uri="{FF2B5EF4-FFF2-40B4-BE49-F238E27FC236}">
                <a16:creationId xmlns:a16="http://schemas.microsoft.com/office/drawing/2014/main" id="{04B24F8D-7AD3-3670-4383-B80D7C62DC86}"/>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9FDB133D-12DD-A16E-B127-3B2724A3FEEC}"/>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F727292-B0D7-4AED-A936-BAFC4B7D585C}" type="slidenum">
              <a:rPr lang="en-IE" smtClean="0"/>
              <a:t>‹#›</a:t>
            </a:fld>
            <a:endParaRPr lang="en-IE"/>
          </a:p>
        </p:txBody>
      </p:sp>
    </p:spTree>
    <p:extLst>
      <p:ext uri="{BB962C8B-B14F-4D97-AF65-F5344CB8AC3E}">
        <p14:creationId xmlns:p14="http://schemas.microsoft.com/office/powerpoint/2010/main" val="16317848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a:t>Diocese of Cork and Ross</a:t>
            </a:r>
            <a:endParaRPr lang="en-IE"/>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CBB8B50-A3B0-43C3-9952-82430EF8C8E5}" type="datetimeFigureOut">
              <a:rPr lang="en-IE" smtClean="0"/>
              <a:t>01/03/2024</a:t>
            </a:fld>
            <a:endParaRPr lang="en-IE"/>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IE"/>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IE"/>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21CDEAC-8F22-4260-A6BE-F10FC47986A0}" type="slidenum">
              <a:rPr lang="en-IE" smtClean="0"/>
              <a:t>‹#›</a:t>
            </a:fld>
            <a:endParaRPr lang="en-IE"/>
          </a:p>
        </p:txBody>
      </p:sp>
    </p:spTree>
    <p:extLst>
      <p:ext uri="{BB962C8B-B14F-4D97-AF65-F5344CB8AC3E}">
        <p14:creationId xmlns:p14="http://schemas.microsoft.com/office/powerpoint/2010/main" val="11343918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dirty="0">
                <a:solidFill>
                  <a:srgbClr val="780E57"/>
                </a:solidFill>
                <a:latin typeface="Book Antiqua" panose="02040602050305030304" pitchFamily="18" charset="0"/>
              </a:rPr>
              <a:t>Session 4 – 3</a:t>
            </a:r>
            <a:r>
              <a:rPr lang="en-IE" sz="1200" b="0" baseline="30000" dirty="0">
                <a:solidFill>
                  <a:srgbClr val="780E57"/>
                </a:solidFill>
                <a:latin typeface="Book Antiqua" panose="02040602050305030304" pitchFamily="18" charset="0"/>
              </a:rPr>
              <a:t>rd</a:t>
            </a:r>
            <a:r>
              <a:rPr lang="en-IE" sz="1200" b="0" dirty="0">
                <a:solidFill>
                  <a:srgbClr val="780E57"/>
                </a:solidFill>
                <a:latin typeface="Book Antiqua" panose="02040602050305030304" pitchFamily="18" charset="0"/>
              </a:rPr>
              <a:t> Week of Lent – “The human person is the worst thing to happen to the world.” This statement was made by a primary school teacher to second class students. Do we believe this to be true? Should we hope in each other?</a:t>
            </a:r>
            <a:endParaRPr lang="en-IE" b="0" dirty="0"/>
          </a:p>
        </p:txBody>
      </p:sp>
      <p:sp>
        <p:nvSpPr>
          <p:cNvPr id="4" name="Header Placeholder 3"/>
          <p:cNvSpPr>
            <a:spLocks noGrp="1"/>
          </p:cNvSpPr>
          <p:nvPr>
            <p:ph type="hdr" sz="quarter"/>
          </p:nvPr>
        </p:nvSpPr>
        <p:spPr/>
        <p:txBody>
          <a:bodyPr/>
          <a:lstStyle/>
          <a:p>
            <a:r>
              <a:rPr lang="en-US"/>
              <a:t>Diocese of Cork and Ross</a:t>
            </a:r>
            <a:endParaRPr lang="en-IE"/>
          </a:p>
        </p:txBody>
      </p:sp>
      <p:sp>
        <p:nvSpPr>
          <p:cNvPr id="5" name="Slide Number Placeholder 4"/>
          <p:cNvSpPr>
            <a:spLocks noGrp="1"/>
          </p:cNvSpPr>
          <p:nvPr>
            <p:ph type="sldNum" sz="quarter" idx="5"/>
          </p:nvPr>
        </p:nvSpPr>
        <p:spPr/>
        <p:txBody>
          <a:bodyPr/>
          <a:lstStyle/>
          <a:p>
            <a:fld id="{021CDEAC-8F22-4260-A6BE-F10FC47986A0}" type="slidenum">
              <a:rPr lang="en-IE" smtClean="0"/>
              <a:t>1</a:t>
            </a:fld>
            <a:endParaRPr lang="en-IE"/>
          </a:p>
        </p:txBody>
      </p:sp>
    </p:spTree>
    <p:extLst>
      <p:ext uri="{BB962C8B-B14F-4D97-AF65-F5344CB8AC3E}">
        <p14:creationId xmlns:p14="http://schemas.microsoft.com/office/powerpoint/2010/main" val="4142056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solidFill>
                  <a:srgbClr val="780E57"/>
                </a:solidFill>
                <a:latin typeface="Book Antiqua" panose="02040602050305030304" pitchFamily="18" charset="0"/>
              </a:rPr>
              <a:t>St. Paul describes you as our hope in his first Letter to Timothy. Lord, help me to hear you saying, “I am your hope” over all the other voices. Lord, your word says, you are the hope for hopeless so I'm running to you with both hands outstretched and grabbing on to you. Fill me up with hope and give me a tangible reminder today that hope is an unbreakable spiritual lifeline (Hebrews 6:19-20). God, you know those things in my heart that I barely dare to hope for, today I give them to you, I entrust them to you, because I know that you can do more than I could ever guess, imagine or request in wildest dreams (Eph 3:20). God, you are my hope and I trust you. Amen.</a:t>
            </a:r>
            <a:endParaRPr lang="en-IE" sz="1800" dirty="0">
              <a:solidFill>
                <a:srgbClr val="780E57"/>
              </a:solidFill>
              <a:latin typeface="Book Antiqua" panose="02040602050305030304" pitchFamily="18" charset="0"/>
            </a:endParaRP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10</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82001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11</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40341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We will now continue with a breath awareness activity leading into our prayer time…</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a:lnSpc>
                <a:spcPct val="107000"/>
              </a:lnSpc>
              <a:spcAft>
                <a:spcPts val="800"/>
              </a:spcAft>
            </a:pPr>
            <a:r>
              <a:rPr lang="en-IE" sz="1800" b="1" u="sng"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Breath awareness activity and prayer to the Holy Spirit</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Sit comfortably and close your eyes... Take a few moments to simply be…. Notice whatever is being experienced in the moment - sounds, physical sensations, thoughts, feelings - without trying to do anything about it… Continue like this a little while, allowing yourself to settle down…</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Bring your attention to your breath. Simply notice your breath as it moves in and out as your body inhales and exhales... Notice how your breath moves in and out automatically, effortlessly… Don’t try to change it in any way... Notice all the details of the experience of breathing - the feeling of the air moving in and out of your nose, the way your body moves as it breathes, etc.</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Let all of your experiences - thoughts, emotions, bodily sensations - come and go in the background of your awareness of your breath... Notice how all of your experiences - thoughts, emotions, bodily sensations, awareness of sounds and smells - come automatically and effortlessly like the breath…</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Bring your attention to breathing in… as you breathe in invite the Holy Spirit, the Spirit of hope, the Spirit of life, the Spirit of love into yourself… Come, Holy Spirit. Continue to call on the Holy Spirit in the silence of your hearts… God is always present to us… in this time we are inviting ourselves to become more present to Him…</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Now we turn our attention to breathing out… what sort of a day have you had so far today… perhaps you have been very busy and this is your first opportunity to sit down… perhaps you have left so many chores and things to do behind you… we bring with us all our hopes and dreams, our worries and cares, and hand them over to our Heavenly Father confident that He loves us and holds us tenderly in His hands…</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As you breathe in… welcome the Holy Spirit… as you breathe out… hand over your life to God who wills the best for you…</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Come, Holy Spirit. Teach us, lead us and guide us during this time together. May we come to know God the Father’s love, mercy and compassion in a deeper way, and may we be filled with the hope that comes from knowing Jesus. We make our prayer, through Christ, our Lord. Amen.</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2</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50241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Someone in the group may wish to read our Scripture piece. Then we will pause for a few moments and invite a second reader to read the same text. Ask if anyone would like to share their thoughts on God’s word. Please pause the video until this section is completed.</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3</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86830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FFFF"/>
                </a:solidFill>
                <a:latin typeface="Book Antiqua" panose="02040602050305030304" pitchFamily="18" charset="0"/>
              </a:rPr>
              <a:t>We are created in God’s image and likeness. We are God’s handiwork, created in Christ Jesus to do good works, which God prepared in advance for us to do.” (Ephesians 2:10)</a:t>
            </a:r>
            <a:endParaRPr lang="en-IE" sz="1800" dirty="0">
              <a:solidFill>
                <a:srgbClr val="FFFFFF"/>
              </a:solidFill>
              <a:latin typeface="Book Antiqua" panose="0204060205030503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solidFill>
                  <a:srgbClr val="780E57"/>
                </a:solidFill>
                <a:latin typeface="Book Antiqua" panose="02040602050305030304" pitchFamily="18" charset="0"/>
              </a:rPr>
              <a:t>We are capable of great good and yet we still hurt each other. We have major conflicts throughout the world. Our news is full of accounts of violence and the suffering which we cause each other. So, how can we continue to hope in our fellow brothers and sisters?</a:t>
            </a:r>
            <a:endParaRPr lang="en-IE" sz="1800" dirty="0">
              <a:solidFill>
                <a:srgbClr val="780E57"/>
              </a:solidFill>
              <a:latin typeface="Book Antiqua" panose="0204060205030503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800" dirty="0">
              <a:solidFill>
                <a:srgbClr val="780E57"/>
              </a:solidFill>
              <a:latin typeface="Book Antiqua" panose="02040602050305030304" pitchFamily="18" charset="0"/>
            </a:endParaRP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4</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22508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E748B-40E5-8667-30CF-D3799A3C7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E3AF5C-6309-7D35-E3D0-2500F9A7EA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A26AEE-1B5A-50B2-9FA1-25CB3E5652B1}"/>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IE" sz="6000" b="1" dirty="0">
                <a:solidFill>
                  <a:srgbClr val="780E57"/>
                </a:solidFill>
                <a:latin typeface="Book Antiqua" panose="02040602050305030304" pitchFamily="18" charset="0"/>
              </a:rPr>
              <a:t>Hope that is joyful. </a:t>
            </a:r>
            <a:r>
              <a:rPr lang="en-US" sz="1800" dirty="0">
                <a:solidFill>
                  <a:srgbClr val="780E57"/>
                </a:solidFill>
                <a:latin typeface="Book Antiqua" panose="02040602050305030304" pitchFamily="18" charset="0"/>
              </a:rPr>
              <a:t>St. Paul invites us to “Rejoice in hope…” (Romans 12:12). We hope because God’s infinite love and mercy extends to all. </a:t>
            </a:r>
            <a:endParaRPr lang="en-IE" sz="1800" dirty="0">
              <a:solidFill>
                <a:srgbClr val="780E57"/>
              </a:solidFill>
              <a:latin typeface="Book Antiqua" panose="0204060205030503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solidFill>
                  <a:srgbClr val="780E57"/>
                </a:solidFill>
                <a:latin typeface="Book Antiqua" panose="02040602050305030304" pitchFamily="18" charset="0"/>
              </a:rPr>
              <a:t>Imagine the joyful hope of a child waiting for their birthday or Christmas. This is the type of joyful hope that will help us face the cynicism, sarcasm, and pessimism of the world.</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800" b="1" dirty="0">
              <a:solidFill>
                <a:srgbClr val="780E57"/>
              </a:solidFill>
              <a:latin typeface="Book Antiqua" panose="0204060205030503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b="0" dirty="0">
                <a:solidFill>
                  <a:srgbClr val="780E57"/>
                </a:solidFill>
                <a:latin typeface="Book Antiqua" panose="02040602050305030304" pitchFamily="18" charset="0"/>
              </a:rPr>
              <a:t>What does joyful hope look like in your life?</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C1E7F42-64C0-D21C-C0C8-9C906E97126C}"/>
              </a:ext>
            </a:extLst>
          </p:cNvPr>
          <p:cNvSpPr>
            <a:spLocks noGrp="1"/>
          </p:cNvSpPr>
          <p:nvPr>
            <p:ph type="sldNum" sz="quarter" idx="5"/>
          </p:nvPr>
        </p:nvSpPr>
        <p:spPr/>
        <p:txBody>
          <a:bodyPr/>
          <a:lstStyle/>
          <a:p>
            <a:fld id="{021CDEAC-8F22-4260-A6BE-F10FC47986A0}" type="slidenum">
              <a:rPr lang="en-IE" smtClean="0"/>
              <a:t>5</a:t>
            </a:fld>
            <a:endParaRPr lang="en-IE"/>
          </a:p>
        </p:txBody>
      </p:sp>
      <p:sp>
        <p:nvSpPr>
          <p:cNvPr id="5" name="Header Placeholder 4">
            <a:extLst>
              <a:ext uri="{FF2B5EF4-FFF2-40B4-BE49-F238E27FC236}">
                <a16:creationId xmlns:a16="http://schemas.microsoft.com/office/drawing/2014/main" id="{AE0D1EA8-9D43-6687-2FA8-9A3746B27E98}"/>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239981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38362-F213-C765-4250-E2A0B5D94C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5DB65-1C8E-3228-9D24-9070588B0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81E679-28D6-6060-2795-73B98DD9EBEF}"/>
              </a:ext>
            </a:extLst>
          </p:cNvPr>
          <p:cNvSpPr>
            <a:spLocks noGrp="1"/>
          </p:cNvSpPr>
          <p:nvPr>
            <p:ph type="body" idx="1"/>
          </p:nvPr>
        </p:nvSpPr>
        <p:spPr/>
        <p:txBody>
          <a:bodyPr/>
          <a:lstStyle/>
          <a:p>
            <a:endParaRPr lang="en-US" sz="1800" dirty="0">
              <a:solidFill>
                <a:srgbClr val="780E57"/>
              </a:solidFill>
              <a:latin typeface="Book Antiqua" panose="02040602050305030304" pitchFamily="18" charset="0"/>
            </a:endParaRPr>
          </a:p>
          <a:p>
            <a:r>
              <a:rPr lang="en-IE" sz="6000" b="1" dirty="0">
                <a:solidFill>
                  <a:srgbClr val="780E57"/>
                </a:solidFill>
                <a:latin typeface="Book Antiqua" panose="02040602050305030304" pitchFamily="18" charset="0"/>
              </a:rPr>
              <a:t>Hope that is patient. </a:t>
            </a:r>
            <a:r>
              <a:rPr lang="en-US" sz="1800" dirty="0">
                <a:solidFill>
                  <a:srgbClr val="780E57"/>
                </a:solidFill>
                <a:latin typeface="Book Antiqua" panose="02040602050305030304" pitchFamily="18" charset="0"/>
              </a:rPr>
              <a:t>We live in a world that has created an illusion of instants, but hope means to trust and patiently wait for God to act in God’s time.</a:t>
            </a:r>
            <a:endParaRPr lang="en-IE" sz="1800" dirty="0">
              <a:solidFill>
                <a:srgbClr val="780E57"/>
              </a:solidFill>
              <a:latin typeface="Book Antiqua" panose="02040602050305030304" pitchFamily="18" charset="0"/>
            </a:endParaRP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What does patient hope look like in your life?</a:t>
            </a:r>
          </a:p>
        </p:txBody>
      </p:sp>
      <p:sp>
        <p:nvSpPr>
          <p:cNvPr id="4" name="Slide Number Placeholder 3">
            <a:extLst>
              <a:ext uri="{FF2B5EF4-FFF2-40B4-BE49-F238E27FC236}">
                <a16:creationId xmlns:a16="http://schemas.microsoft.com/office/drawing/2014/main" id="{B005167D-D690-F0FC-437A-08B9295696B3}"/>
              </a:ext>
            </a:extLst>
          </p:cNvPr>
          <p:cNvSpPr>
            <a:spLocks noGrp="1"/>
          </p:cNvSpPr>
          <p:nvPr>
            <p:ph type="sldNum" sz="quarter" idx="5"/>
          </p:nvPr>
        </p:nvSpPr>
        <p:spPr/>
        <p:txBody>
          <a:bodyPr/>
          <a:lstStyle/>
          <a:p>
            <a:fld id="{021CDEAC-8F22-4260-A6BE-F10FC47986A0}" type="slidenum">
              <a:rPr lang="en-IE" smtClean="0"/>
              <a:t>6</a:t>
            </a:fld>
            <a:endParaRPr lang="en-IE"/>
          </a:p>
        </p:txBody>
      </p:sp>
      <p:sp>
        <p:nvSpPr>
          <p:cNvPr id="5" name="Header Placeholder 4">
            <a:extLst>
              <a:ext uri="{FF2B5EF4-FFF2-40B4-BE49-F238E27FC236}">
                <a16:creationId xmlns:a16="http://schemas.microsoft.com/office/drawing/2014/main" id="{CCBE1583-5268-76D7-33A7-BDC98579552A}"/>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8786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1264D-B7DF-31B9-AB52-C82710995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B8C82-3485-9EE3-20B5-260506D50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69A04-195E-E4A5-C55F-E87B96DB3608}"/>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IE" sz="6000" b="1" dirty="0">
                <a:solidFill>
                  <a:srgbClr val="780E57"/>
                </a:solidFill>
                <a:latin typeface="Book Antiqua" panose="02040602050305030304" pitchFamily="18" charset="0"/>
              </a:rPr>
              <a:t>Hope that is resilient. </a:t>
            </a:r>
            <a:r>
              <a:rPr lang="en-US" sz="1800" dirty="0">
                <a:solidFill>
                  <a:srgbClr val="780E57"/>
                </a:solidFill>
                <a:latin typeface="Book Antiqua" panose="02040602050305030304" pitchFamily="18" charset="0"/>
              </a:rPr>
              <a:t>A resilient person is one who overcomes challenges and is flexible. A resilient hope is one that endures change, challenge, and disappointment. Such a hope overcomes adversity. </a:t>
            </a:r>
            <a:endParaRPr lang="en-IE" sz="1800" dirty="0">
              <a:solidFill>
                <a:srgbClr val="780E57"/>
              </a:solidFill>
              <a:latin typeface="Book Antiqua" panose="02040602050305030304" pitchFamily="18" charset="0"/>
            </a:endParaRP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What does resilient hope look like in your life?</a:t>
            </a:r>
          </a:p>
        </p:txBody>
      </p:sp>
      <p:sp>
        <p:nvSpPr>
          <p:cNvPr id="4" name="Slide Number Placeholder 3">
            <a:extLst>
              <a:ext uri="{FF2B5EF4-FFF2-40B4-BE49-F238E27FC236}">
                <a16:creationId xmlns:a16="http://schemas.microsoft.com/office/drawing/2014/main" id="{99A43F22-B8A7-D406-619C-8C44B45392E4}"/>
              </a:ext>
            </a:extLst>
          </p:cNvPr>
          <p:cNvSpPr>
            <a:spLocks noGrp="1"/>
          </p:cNvSpPr>
          <p:nvPr>
            <p:ph type="sldNum" sz="quarter" idx="5"/>
          </p:nvPr>
        </p:nvSpPr>
        <p:spPr/>
        <p:txBody>
          <a:bodyPr/>
          <a:lstStyle/>
          <a:p>
            <a:fld id="{021CDEAC-8F22-4260-A6BE-F10FC47986A0}" type="slidenum">
              <a:rPr lang="en-IE" smtClean="0"/>
              <a:t>7</a:t>
            </a:fld>
            <a:endParaRPr lang="en-IE"/>
          </a:p>
        </p:txBody>
      </p:sp>
      <p:sp>
        <p:nvSpPr>
          <p:cNvPr id="5" name="Header Placeholder 4">
            <a:extLst>
              <a:ext uri="{FF2B5EF4-FFF2-40B4-BE49-F238E27FC236}">
                <a16:creationId xmlns:a16="http://schemas.microsoft.com/office/drawing/2014/main" id="{B4DBDDFE-D7B9-F453-6C26-33C95787D8EF}"/>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580255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780E57"/>
                </a:solidFill>
                <a:latin typeface="Book Antiqua" panose="02040602050305030304" pitchFamily="18" charset="0"/>
              </a:rPr>
              <a:t>Have there been moments or practices of prayer - in public liturgy and/or times of silence and contemplation - that nurtured hope in you?</a:t>
            </a:r>
            <a:endParaRPr lang="en-IE" sz="1800" dirty="0">
              <a:solidFill>
                <a:srgbClr val="780E57"/>
              </a:solidFill>
              <a:latin typeface="Book Antiqua" panose="02040602050305030304" pitchFamily="18" charset="0"/>
            </a:endParaRP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8</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219878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solidFill>
                  <a:srgbClr val="780E57"/>
                </a:solidFill>
                <a:latin typeface="Book Antiqua" panose="02040602050305030304" pitchFamily="18" charset="0"/>
              </a:rPr>
              <a:t>Spend some time in quiet prayer with the following Scripture text:</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800" dirty="0">
              <a:solidFill>
                <a:srgbClr val="780E57"/>
              </a:solidFill>
              <a:latin typeface="Book Antiqua" panose="0204060205030503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solidFill>
                  <a:srgbClr val="780E57"/>
                </a:solidFill>
                <a:latin typeface="Book Antiqua" panose="02040602050305030304" pitchFamily="18" charset="0"/>
              </a:rPr>
              <a:t>What is God saying to you? How would you like to respond to Him?</a:t>
            </a:r>
            <a:endParaRPr lang="en-IE" sz="1800" dirty="0">
              <a:solidFill>
                <a:srgbClr val="780E57"/>
              </a:solidFill>
              <a:latin typeface="Book Antiqua" panose="02040602050305030304" pitchFamily="18" charset="0"/>
            </a:endParaRP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9</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22252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4CEC-12E4-D737-FFC5-79EE5666DE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C283D345-CCF1-2718-8C17-64AF4FBFA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F972161-BCAE-48DA-5351-382F7F7F5212}"/>
              </a:ext>
            </a:extLst>
          </p:cNvPr>
          <p:cNvSpPr>
            <a:spLocks noGrp="1"/>
          </p:cNvSpPr>
          <p:nvPr>
            <p:ph type="dt" sz="half" idx="10"/>
          </p:nvPr>
        </p:nvSpPr>
        <p:spPr/>
        <p:txBody>
          <a:bodyPr/>
          <a:lstStyle/>
          <a:p>
            <a:fld id="{2D154A20-31BB-4786-9FEA-5AB3F9F5E7D2}" type="datetime1">
              <a:rPr lang="en-IE" smtClean="0"/>
              <a:t>01/03/2024</a:t>
            </a:fld>
            <a:endParaRPr lang="en-IE"/>
          </a:p>
        </p:txBody>
      </p:sp>
      <p:sp>
        <p:nvSpPr>
          <p:cNvPr id="5" name="Footer Placeholder 4">
            <a:extLst>
              <a:ext uri="{FF2B5EF4-FFF2-40B4-BE49-F238E27FC236}">
                <a16:creationId xmlns:a16="http://schemas.microsoft.com/office/drawing/2014/main" id="{373A767D-161D-EFA2-63FE-47B7D4E56FE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A2B6BC4-5BA9-F0A3-B9F0-E60B7D3414A8}"/>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56841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A2E9-97CA-C5C4-EA15-A1E8B477144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A5FF651-C461-1A88-B742-3F584E26D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B914B1F-D405-BEE6-55B6-4102BB14B3C1}"/>
              </a:ext>
            </a:extLst>
          </p:cNvPr>
          <p:cNvSpPr>
            <a:spLocks noGrp="1"/>
          </p:cNvSpPr>
          <p:nvPr>
            <p:ph type="dt" sz="half" idx="10"/>
          </p:nvPr>
        </p:nvSpPr>
        <p:spPr/>
        <p:txBody>
          <a:bodyPr/>
          <a:lstStyle/>
          <a:p>
            <a:fld id="{0CB0E056-B70D-42DA-8C80-512A365306AB}" type="datetime1">
              <a:rPr lang="en-IE" smtClean="0"/>
              <a:t>01/03/2024</a:t>
            </a:fld>
            <a:endParaRPr lang="en-IE"/>
          </a:p>
        </p:txBody>
      </p:sp>
      <p:sp>
        <p:nvSpPr>
          <p:cNvPr id="5" name="Footer Placeholder 4">
            <a:extLst>
              <a:ext uri="{FF2B5EF4-FFF2-40B4-BE49-F238E27FC236}">
                <a16:creationId xmlns:a16="http://schemas.microsoft.com/office/drawing/2014/main" id="{1D095F41-03CC-19F6-05C1-51E5E6C4CAC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C161E58-5CF1-7FDF-F647-A099F60E902D}"/>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65244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8B2444-B8D9-32C9-B4DA-3A73977CF9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04509CA-A463-DD6F-91C7-F03411063A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2391D76-815B-E1DB-6ACA-9D9CBBBDFED4}"/>
              </a:ext>
            </a:extLst>
          </p:cNvPr>
          <p:cNvSpPr>
            <a:spLocks noGrp="1"/>
          </p:cNvSpPr>
          <p:nvPr>
            <p:ph type="dt" sz="half" idx="10"/>
          </p:nvPr>
        </p:nvSpPr>
        <p:spPr/>
        <p:txBody>
          <a:bodyPr/>
          <a:lstStyle/>
          <a:p>
            <a:fld id="{A78FC0EA-CFA6-47A9-A0FC-E459CE56141D}" type="datetime1">
              <a:rPr lang="en-IE" smtClean="0"/>
              <a:t>01/03/2024</a:t>
            </a:fld>
            <a:endParaRPr lang="en-IE"/>
          </a:p>
        </p:txBody>
      </p:sp>
      <p:sp>
        <p:nvSpPr>
          <p:cNvPr id="5" name="Footer Placeholder 4">
            <a:extLst>
              <a:ext uri="{FF2B5EF4-FFF2-40B4-BE49-F238E27FC236}">
                <a16:creationId xmlns:a16="http://schemas.microsoft.com/office/drawing/2014/main" id="{28DB645E-416D-30D0-7F1C-01C1E6C1674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790892B-6A64-5E8F-A5E3-532DA1C60523}"/>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71968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07EA-E2A0-1084-7543-9A03B5E21B1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E516BC4-5255-91D4-E7DC-A176F0B378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ABEC04E-BE9C-05BA-865F-DD355D92DA98}"/>
              </a:ext>
            </a:extLst>
          </p:cNvPr>
          <p:cNvSpPr>
            <a:spLocks noGrp="1"/>
          </p:cNvSpPr>
          <p:nvPr>
            <p:ph type="dt" sz="half" idx="10"/>
          </p:nvPr>
        </p:nvSpPr>
        <p:spPr/>
        <p:txBody>
          <a:bodyPr/>
          <a:lstStyle/>
          <a:p>
            <a:fld id="{A3EE6200-AA8C-4E91-B318-A47767CA5C51}" type="datetime1">
              <a:rPr lang="en-IE" smtClean="0"/>
              <a:t>01/03/2024</a:t>
            </a:fld>
            <a:endParaRPr lang="en-IE"/>
          </a:p>
        </p:txBody>
      </p:sp>
      <p:sp>
        <p:nvSpPr>
          <p:cNvPr id="5" name="Footer Placeholder 4">
            <a:extLst>
              <a:ext uri="{FF2B5EF4-FFF2-40B4-BE49-F238E27FC236}">
                <a16:creationId xmlns:a16="http://schemas.microsoft.com/office/drawing/2014/main" id="{8746CBC6-444B-704A-99D9-F0C531E4194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92BCC79-A977-AC4E-055C-2AD20EF8A48D}"/>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137425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2A2D-AE71-5465-05F9-DFC2E30A7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AE4742F-BEC0-F452-E6CB-382A35B7F5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4E72A5-B3E0-9BF2-06E2-A3CD4B811DB5}"/>
              </a:ext>
            </a:extLst>
          </p:cNvPr>
          <p:cNvSpPr>
            <a:spLocks noGrp="1"/>
          </p:cNvSpPr>
          <p:nvPr>
            <p:ph type="dt" sz="half" idx="10"/>
          </p:nvPr>
        </p:nvSpPr>
        <p:spPr/>
        <p:txBody>
          <a:bodyPr/>
          <a:lstStyle/>
          <a:p>
            <a:fld id="{CE4CAAE5-B9AD-4E9C-BADD-E621BC722910}" type="datetime1">
              <a:rPr lang="en-IE" smtClean="0"/>
              <a:t>01/03/2024</a:t>
            </a:fld>
            <a:endParaRPr lang="en-IE"/>
          </a:p>
        </p:txBody>
      </p:sp>
      <p:sp>
        <p:nvSpPr>
          <p:cNvPr id="5" name="Footer Placeholder 4">
            <a:extLst>
              <a:ext uri="{FF2B5EF4-FFF2-40B4-BE49-F238E27FC236}">
                <a16:creationId xmlns:a16="http://schemas.microsoft.com/office/drawing/2014/main" id="{17F304DD-6E71-9A9E-D264-51EB7CC3F27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440C8C7-6E1F-17B3-814B-9E2F71398915}"/>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078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7E70-E93C-CB1F-5740-BCD0930179D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09985E6-631C-A54E-C762-68140130D4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0D12C37-31D8-0786-F399-1D815B716E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4640F6A9-C981-0173-0775-58CB05C9E281}"/>
              </a:ext>
            </a:extLst>
          </p:cNvPr>
          <p:cNvSpPr>
            <a:spLocks noGrp="1"/>
          </p:cNvSpPr>
          <p:nvPr>
            <p:ph type="dt" sz="half" idx="10"/>
          </p:nvPr>
        </p:nvSpPr>
        <p:spPr/>
        <p:txBody>
          <a:bodyPr/>
          <a:lstStyle/>
          <a:p>
            <a:fld id="{A8A0335B-1422-4045-9D78-B52ABA183CBE}" type="datetime1">
              <a:rPr lang="en-IE" smtClean="0"/>
              <a:t>01/03/2024</a:t>
            </a:fld>
            <a:endParaRPr lang="en-IE"/>
          </a:p>
        </p:txBody>
      </p:sp>
      <p:sp>
        <p:nvSpPr>
          <p:cNvPr id="6" name="Footer Placeholder 5">
            <a:extLst>
              <a:ext uri="{FF2B5EF4-FFF2-40B4-BE49-F238E27FC236}">
                <a16:creationId xmlns:a16="http://schemas.microsoft.com/office/drawing/2014/main" id="{62076E68-74D1-BD99-887E-CCDBEA9185F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3B835D8-4516-1065-77A2-61FB96E187BA}"/>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22018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F754-D78C-F27D-D943-D0C11C9A1A8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B053C88-A3CE-A59C-3827-5E0DA5E5D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4488B5-0D32-27C8-58A5-33845B02B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D399B16-24E0-CF3D-1F3A-7B0E2CCC3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98848D-2CE9-46CC-385A-022D16BE2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351A13E-48D1-E34A-FB52-0506D7555CE3}"/>
              </a:ext>
            </a:extLst>
          </p:cNvPr>
          <p:cNvSpPr>
            <a:spLocks noGrp="1"/>
          </p:cNvSpPr>
          <p:nvPr>
            <p:ph type="dt" sz="half" idx="10"/>
          </p:nvPr>
        </p:nvSpPr>
        <p:spPr/>
        <p:txBody>
          <a:bodyPr/>
          <a:lstStyle/>
          <a:p>
            <a:fld id="{8AED9617-55CE-4DCB-9971-2C91D8F7C6E4}" type="datetime1">
              <a:rPr lang="en-IE" smtClean="0"/>
              <a:t>01/03/2024</a:t>
            </a:fld>
            <a:endParaRPr lang="en-IE"/>
          </a:p>
        </p:txBody>
      </p:sp>
      <p:sp>
        <p:nvSpPr>
          <p:cNvPr id="8" name="Footer Placeholder 7">
            <a:extLst>
              <a:ext uri="{FF2B5EF4-FFF2-40B4-BE49-F238E27FC236}">
                <a16:creationId xmlns:a16="http://schemas.microsoft.com/office/drawing/2014/main" id="{A5263288-ECF8-1DDC-4379-1B985FD9592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CAF3ABC-0627-C6FD-B2B6-98FDC5359EF5}"/>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4829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D83C-5847-D7A7-33C2-759D292EC5C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F61C3815-8841-0727-E0C2-F6CD65CA4DAC}"/>
              </a:ext>
            </a:extLst>
          </p:cNvPr>
          <p:cNvSpPr>
            <a:spLocks noGrp="1"/>
          </p:cNvSpPr>
          <p:nvPr>
            <p:ph type="dt" sz="half" idx="10"/>
          </p:nvPr>
        </p:nvSpPr>
        <p:spPr/>
        <p:txBody>
          <a:bodyPr/>
          <a:lstStyle/>
          <a:p>
            <a:fld id="{A3A2ABD5-1EF3-40B9-9181-7E78E97A5FED}" type="datetime1">
              <a:rPr lang="en-IE" smtClean="0"/>
              <a:t>01/03/2024</a:t>
            </a:fld>
            <a:endParaRPr lang="en-IE"/>
          </a:p>
        </p:txBody>
      </p:sp>
      <p:sp>
        <p:nvSpPr>
          <p:cNvPr id="4" name="Footer Placeholder 3">
            <a:extLst>
              <a:ext uri="{FF2B5EF4-FFF2-40B4-BE49-F238E27FC236}">
                <a16:creationId xmlns:a16="http://schemas.microsoft.com/office/drawing/2014/main" id="{A13C49B4-2C34-18E0-219E-8816B64D8D76}"/>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2AC1586-09F0-94C3-9B9B-794256F39529}"/>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22594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AC1A0-336B-36D9-377C-7EF7A265DBCB}"/>
              </a:ext>
            </a:extLst>
          </p:cNvPr>
          <p:cNvSpPr>
            <a:spLocks noGrp="1"/>
          </p:cNvSpPr>
          <p:nvPr>
            <p:ph type="dt" sz="half" idx="10"/>
          </p:nvPr>
        </p:nvSpPr>
        <p:spPr/>
        <p:txBody>
          <a:bodyPr/>
          <a:lstStyle/>
          <a:p>
            <a:fld id="{7240F23B-4895-470D-B20D-FAB5532C8561}" type="datetime1">
              <a:rPr lang="en-IE" smtClean="0"/>
              <a:t>01/03/2024</a:t>
            </a:fld>
            <a:endParaRPr lang="en-IE"/>
          </a:p>
        </p:txBody>
      </p:sp>
      <p:sp>
        <p:nvSpPr>
          <p:cNvPr id="3" name="Footer Placeholder 2">
            <a:extLst>
              <a:ext uri="{FF2B5EF4-FFF2-40B4-BE49-F238E27FC236}">
                <a16:creationId xmlns:a16="http://schemas.microsoft.com/office/drawing/2014/main" id="{C79371DB-9DA9-1761-B665-27E56CE8E2A3}"/>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ACC53C9-8DF7-0781-7247-2D9F8AACD881}"/>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22929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F5A5-28A1-4E1F-E7FA-A0FA56789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99CBAD1-E6CE-C027-FE39-9EC852DB69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0A57226-B04A-E84C-C593-0F1E1DA94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68133-B952-6EA6-1E77-31E82A63A407}"/>
              </a:ext>
            </a:extLst>
          </p:cNvPr>
          <p:cNvSpPr>
            <a:spLocks noGrp="1"/>
          </p:cNvSpPr>
          <p:nvPr>
            <p:ph type="dt" sz="half" idx="10"/>
          </p:nvPr>
        </p:nvSpPr>
        <p:spPr/>
        <p:txBody>
          <a:bodyPr/>
          <a:lstStyle/>
          <a:p>
            <a:fld id="{0C4D94B7-6ADD-4BFA-A4B8-9DA16CE0C994}" type="datetime1">
              <a:rPr lang="en-IE" smtClean="0"/>
              <a:t>01/03/2024</a:t>
            </a:fld>
            <a:endParaRPr lang="en-IE"/>
          </a:p>
        </p:txBody>
      </p:sp>
      <p:sp>
        <p:nvSpPr>
          <p:cNvPr id="6" name="Footer Placeholder 5">
            <a:extLst>
              <a:ext uri="{FF2B5EF4-FFF2-40B4-BE49-F238E27FC236}">
                <a16:creationId xmlns:a16="http://schemas.microsoft.com/office/drawing/2014/main" id="{E9E33809-C479-3C32-7EBA-535535EBBEC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6D5DC92-C4B7-37E1-EC95-A98B77298984}"/>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46170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A90C-B89E-EFDA-0AC0-51EF06CD6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30F5067-D383-B706-4EC6-BDB58B9B4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5972935-8D3C-D9B5-6804-81AF96A72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2D513-B86E-ED45-484E-6B85BA4EC666}"/>
              </a:ext>
            </a:extLst>
          </p:cNvPr>
          <p:cNvSpPr>
            <a:spLocks noGrp="1"/>
          </p:cNvSpPr>
          <p:nvPr>
            <p:ph type="dt" sz="half" idx="10"/>
          </p:nvPr>
        </p:nvSpPr>
        <p:spPr/>
        <p:txBody>
          <a:bodyPr/>
          <a:lstStyle/>
          <a:p>
            <a:fld id="{EB11F71E-1A19-43E8-800B-89F744B96A83}" type="datetime1">
              <a:rPr lang="en-IE" smtClean="0"/>
              <a:t>01/03/2024</a:t>
            </a:fld>
            <a:endParaRPr lang="en-IE"/>
          </a:p>
        </p:txBody>
      </p:sp>
      <p:sp>
        <p:nvSpPr>
          <p:cNvPr id="6" name="Footer Placeholder 5">
            <a:extLst>
              <a:ext uri="{FF2B5EF4-FFF2-40B4-BE49-F238E27FC236}">
                <a16:creationId xmlns:a16="http://schemas.microsoft.com/office/drawing/2014/main" id="{F39B22F5-D846-6C4B-4549-08E92D15F06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3331238-324E-8AEF-9D93-C8B54D664B0A}"/>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76043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258715-E04D-927D-2516-118C7DB45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AC48B05-05FB-0E78-A119-681E0231E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4B4D97C-88AB-20BB-BDBE-CD257ACB5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F1544-6432-472D-8596-7345C032741F}" type="datetime1">
              <a:rPr lang="en-IE" smtClean="0"/>
              <a:t>01/03/2024</a:t>
            </a:fld>
            <a:endParaRPr lang="en-IE"/>
          </a:p>
        </p:txBody>
      </p:sp>
      <p:sp>
        <p:nvSpPr>
          <p:cNvPr id="5" name="Footer Placeholder 4">
            <a:extLst>
              <a:ext uri="{FF2B5EF4-FFF2-40B4-BE49-F238E27FC236}">
                <a16:creationId xmlns:a16="http://schemas.microsoft.com/office/drawing/2014/main" id="{DB8BD3FC-BF2B-7BC4-E6FF-2D4039A89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E08C3A3-3DA5-30D8-57F7-C7AAA1ED1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5F4A6-604D-4269-B2EE-7F948279E5B4}" type="slidenum">
              <a:rPr lang="en-IE" smtClean="0"/>
              <a:t>‹#›</a:t>
            </a:fld>
            <a:endParaRPr lang="en-IE"/>
          </a:p>
        </p:txBody>
      </p:sp>
    </p:spTree>
    <p:extLst>
      <p:ext uri="{BB962C8B-B14F-4D97-AF65-F5344CB8AC3E}">
        <p14:creationId xmlns:p14="http://schemas.microsoft.com/office/powerpoint/2010/main" val="2561052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0.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1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13.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14.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8.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87B5DF63-A931-1C92-0134-CCE557DE5BC3}"/>
              </a:ext>
            </a:extLst>
          </p:cNvPr>
          <p:cNvSpPr>
            <a:spLocks noGrp="1"/>
          </p:cNvSpPr>
          <p:nvPr>
            <p:ph type="subTitle" idx="1"/>
          </p:nvPr>
        </p:nvSpPr>
        <p:spPr>
          <a:xfrm>
            <a:off x="675908" y="4631789"/>
            <a:ext cx="11054881" cy="1685814"/>
          </a:xfrm>
        </p:spPr>
        <p:txBody>
          <a:bodyPr anchor="t">
            <a:normAutofit lnSpcReduction="10000"/>
          </a:bodyPr>
          <a:lstStyle/>
          <a:p>
            <a:r>
              <a:rPr lang="en-IE" sz="3600" b="1" dirty="0">
                <a:solidFill>
                  <a:srgbClr val="780E57"/>
                </a:solidFill>
                <a:latin typeface="Book Antiqua" panose="02040602050305030304" pitchFamily="18" charset="0"/>
              </a:rPr>
              <a:t>Session 4 – 3</a:t>
            </a:r>
            <a:r>
              <a:rPr lang="en-IE" sz="3600" b="1" baseline="30000" dirty="0">
                <a:solidFill>
                  <a:srgbClr val="780E57"/>
                </a:solidFill>
                <a:latin typeface="Book Antiqua" panose="02040602050305030304" pitchFamily="18" charset="0"/>
              </a:rPr>
              <a:t>rd</a:t>
            </a:r>
            <a:r>
              <a:rPr lang="en-IE" sz="3600" b="1" dirty="0">
                <a:solidFill>
                  <a:srgbClr val="780E57"/>
                </a:solidFill>
                <a:latin typeface="Book Antiqua" panose="02040602050305030304" pitchFamily="18" charset="0"/>
              </a:rPr>
              <a:t> Week of Lent</a:t>
            </a:r>
          </a:p>
          <a:p>
            <a:r>
              <a:rPr lang="en-IE" sz="3600" b="1" dirty="0">
                <a:solidFill>
                  <a:srgbClr val="780E57"/>
                </a:solidFill>
                <a:latin typeface="Book Antiqua" panose="02040602050305030304" pitchFamily="18" charset="0"/>
              </a:rPr>
              <a:t>“The human person is the worst thing to happen to the world.” Should we hope in each other?</a:t>
            </a:r>
          </a:p>
        </p:txBody>
      </p:sp>
      <p:grpSp>
        <p:nvGrpSpPr>
          <p:cNvPr id="41" name="Group 40">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29" name="Freeform: Shape 28">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4" name="Freeform: Shape 43">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45" name="Freeform: Shape 44">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ubtitle 4">
            <a:extLst>
              <a:ext uri="{FF2B5EF4-FFF2-40B4-BE49-F238E27FC236}">
                <a16:creationId xmlns:a16="http://schemas.microsoft.com/office/drawing/2014/main" id="{1355F22C-DCD2-0F3B-3B3E-9265649A93DE}"/>
              </a:ext>
            </a:extLst>
          </p:cNvPr>
          <p:cNvSpPr txBox="1">
            <a:spLocks/>
          </p:cNvSpPr>
          <p:nvPr/>
        </p:nvSpPr>
        <p:spPr>
          <a:xfrm>
            <a:off x="0" y="6424245"/>
            <a:ext cx="12192000" cy="433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6" name="Title 3">
            <a:extLst>
              <a:ext uri="{FF2B5EF4-FFF2-40B4-BE49-F238E27FC236}">
                <a16:creationId xmlns:a16="http://schemas.microsoft.com/office/drawing/2014/main" id="{D88DAB5A-30F4-E5BB-6A73-D621FEEA6513}"/>
              </a:ext>
            </a:extLst>
          </p:cNvPr>
          <p:cNvSpPr>
            <a:spLocks noGrp="1"/>
          </p:cNvSpPr>
          <p:nvPr>
            <p:ph type="ctrTitle"/>
          </p:nvPr>
        </p:nvSpPr>
        <p:spPr>
          <a:xfrm>
            <a:off x="5991173" y="1047376"/>
            <a:ext cx="5524919" cy="2872124"/>
          </a:xfrm>
        </p:spPr>
        <p:txBody>
          <a:bodyPr anchor="b">
            <a:normAutofit/>
          </a:bodyPr>
          <a:lstStyle/>
          <a:p>
            <a:r>
              <a:rPr lang="en-IE" b="1" dirty="0">
                <a:solidFill>
                  <a:srgbClr val="780E57"/>
                </a:solidFill>
                <a:latin typeface="Book Antiqua" panose="02040602050305030304" pitchFamily="18" charset="0"/>
              </a:rPr>
              <a:t>Finding hope in a hopeless world</a:t>
            </a:r>
          </a:p>
        </p:txBody>
      </p:sp>
      <p:pic>
        <p:nvPicPr>
          <p:cNvPr id="7" name="Picture 6" descr="A person holding a word above a body of water&#10;&#10;Description automatically generated">
            <a:extLst>
              <a:ext uri="{FF2B5EF4-FFF2-40B4-BE49-F238E27FC236}">
                <a16:creationId xmlns:a16="http://schemas.microsoft.com/office/drawing/2014/main" id="{51F78C43-D2E1-059F-4933-055A64DA074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5908" y="673691"/>
            <a:ext cx="4575065" cy="3619495"/>
          </a:xfrm>
          <a:prstGeom prst="rect">
            <a:avLst/>
          </a:prstGeom>
          <a:ln>
            <a:solidFill>
              <a:srgbClr val="741558"/>
            </a:solidFill>
          </a:ln>
        </p:spPr>
      </p:pic>
    </p:spTree>
    <p:extLst>
      <p:ext uri="{BB962C8B-B14F-4D97-AF65-F5344CB8AC3E}">
        <p14:creationId xmlns:p14="http://schemas.microsoft.com/office/powerpoint/2010/main" val="152798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407373" y="1347316"/>
            <a:ext cx="11377246" cy="3997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82766F70-C0E9-2FFB-D94A-E527324C6BB1}"/>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9" name="Title 5">
            <a:extLst>
              <a:ext uri="{FF2B5EF4-FFF2-40B4-BE49-F238E27FC236}">
                <a16:creationId xmlns:a16="http://schemas.microsoft.com/office/drawing/2014/main" id="{065EAFB2-52EA-9FF2-FA25-8FD7E1C725EE}"/>
              </a:ext>
            </a:extLst>
          </p:cNvPr>
          <p:cNvSpPr>
            <a:spLocks noGrp="1"/>
          </p:cNvSpPr>
          <p:nvPr>
            <p:ph type="title"/>
          </p:nvPr>
        </p:nvSpPr>
        <p:spPr>
          <a:xfrm>
            <a:off x="-4" y="667302"/>
            <a:ext cx="12192000" cy="587037"/>
          </a:xfrm>
        </p:spPr>
        <p:txBody>
          <a:bodyPr>
            <a:normAutofit fontScale="90000"/>
          </a:bodyPr>
          <a:lstStyle/>
          <a:p>
            <a:pPr algn="ctr"/>
            <a:r>
              <a:rPr lang="en-IE" b="1" dirty="0">
                <a:solidFill>
                  <a:srgbClr val="780E57"/>
                </a:solidFill>
                <a:latin typeface="Book Antiqua" panose="02040602050305030304" pitchFamily="18" charset="0"/>
              </a:rPr>
              <a:t>Prayer</a:t>
            </a:r>
          </a:p>
        </p:txBody>
      </p:sp>
      <p:pic>
        <p:nvPicPr>
          <p:cNvPr id="10" name="Picture 9" descr="A purple candle with a leaf&#10;&#10;Description automatically generated">
            <a:extLst>
              <a:ext uri="{FF2B5EF4-FFF2-40B4-BE49-F238E27FC236}">
                <a16:creationId xmlns:a16="http://schemas.microsoft.com/office/drawing/2014/main" id="{5D2E0BA8-3CF1-06DD-CE85-31311112667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3826" y="492735"/>
            <a:ext cx="1012373" cy="936173"/>
          </a:xfrm>
          <a:prstGeom prst="rect">
            <a:avLst/>
          </a:prstGeom>
        </p:spPr>
      </p:pic>
      <p:pic>
        <p:nvPicPr>
          <p:cNvPr id="11" name="Graphic 10">
            <a:extLst>
              <a:ext uri="{FF2B5EF4-FFF2-40B4-BE49-F238E27FC236}">
                <a16:creationId xmlns:a16="http://schemas.microsoft.com/office/drawing/2014/main" id="{CA0D09B7-AC5D-567E-D857-1F5DD1C7E30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67794" y="492735"/>
            <a:ext cx="1020379" cy="1020379"/>
          </a:xfrm>
          <a:prstGeom prst="rect">
            <a:avLst/>
          </a:prstGeom>
        </p:spPr>
      </p:pic>
      <p:pic>
        <p:nvPicPr>
          <p:cNvPr id="8" name="Picture 7">
            <a:extLst>
              <a:ext uri="{FF2B5EF4-FFF2-40B4-BE49-F238E27FC236}">
                <a16:creationId xmlns:a16="http://schemas.microsoft.com/office/drawing/2014/main" id="{A32FFC43-05DE-4535-75B4-CA82ABF8CAE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05848" y="2402329"/>
            <a:ext cx="10982325" cy="809625"/>
          </a:xfrm>
          <a:prstGeom prst="rect">
            <a:avLst/>
          </a:prstGeom>
        </p:spPr>
      </p:pic>
      <p:pic>
        <p:nvPicPr>
          <p:cNvPr id="12" name="Picture 11" descr="A purple line art of a pause button&#10;&#10;Description automatically generated">
            <a:extLst>
              <a:ext uri="{FF2B5EF4-FFF2-40B4-BE49-F238E27FC236}">
                <a16:creationId xmlns:a16="http://schemas.microsoft.com/office/drawing/2014/main" id="{075CCFEA-4BC3-26CD-F037-5179831AA4B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519745" y="3626141"/>
            <a:ext cx="1354529" cy="1304556"/>
          </a:xfrm>
          <a:prstGeom prst="rect">
            <a:avLst/>
          </a:prstGeom>
        </p:spPr>
      </p:pic>
    </p:spTree>
    <p:custDataLst>
      <p:tags r:id="rId1"/>
    </p:custDataLst>
    <p:extLst>
      <p:ext uri="{BB962C8B-B14F-4D97-AF65-F5344CB8AC3E}">
        <p14:creationId xmlns:p14="http://schemas.microsoft.com/office/powerpoint/2010/main" val="216014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395235" y="2055811"/>
            <a:ext cx="10555794" cy="330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800" dirty="0">
                <a:solidFill>
                  <a:srgbClr val="780E57"/>
                </a:solidFill>
                <a:latin typeface="Book Antiqua" panose="02040602050305030304" pitchFamily="18" charset="0"/>
              </a:rPr>
              <a:t>Is there something you would like to do in response to what you have heard and reflected on during this gathering?</a:t>
            </a:r>
          </a:p>
          <a:p>
            <a:pPr algn="ctr"/>
            <a:endParaRPr lang="en-IE" sz="2800" dirty="0">
              <a:solidFill>
                <a:srgbClr val="780E57"/>
              </a:solidFill>
              <a:latin typeface="Book Antiqua" panose="02040602050305030304" pitchFamily="18" charset="0"/>
            </a:endParaRPr>
          </a:p>
          <a:p>
            <a:pPr algn="ctr"/>
            <a:r>
              <a:rPr lang="en-IE" sz="2800" dirty="0">
                <a:solidFill>
                  <a:srgbClr val="780E57"/>
                </a:solidFill>
                <a:latin typeface="Book Antiqua" panose="02040602050305030304" pitchFamily="18" charset="0"/>
              </a:rPr>
              <a:t>How can I be a channel or messenger of peace?</a:t>
            </a:r>
          </a:p>
          <a:p>
            <a:pPr algn="ctr"/>
            <a:endParaRPr lang="en-IE" sz="2800" dirty="0">
              <a:solidFill>
                <a:srgbClr val="780E57"/>
              </a:solidFill>
              <a:latin typeface="Book Antiqua" panose="02040602050305030304" pitchFamily="18" charset="0"/>
            </a:endParaRPr>
          </a:p>
          <a:p>
            <a:pPr algn="ctr"/>
            <a:r>
              <a:rPr lang="en-IE" sz="2800" dirty="0">
                <a:solidFill>
                  <a:srgbClr val="780E57"/>
                </a:solidFill>
                <a:latin typeface="Book Antiqua" panose="02040602050305030304" pitchFamily="18" charset="0"/>
              </a:rPr>
              <a:t>Commit to pray for those who are struggling, who have no hope.</a:t>
            </a:r>
          </a:p>
          <a:p>
            <a:pPr algn="ctr"/>
            <a:endParaRPr lang="en-IE" sz="2800" dirty="0">
              <a:solidFill>
                <a:srgbClr val="780E57"/>
              </a:solidFill>
              <a:latin typeface="Book Antiqua" panose="02040602050305030304" pitchFamily="18" charset="0"/>
            </a:endParaRPr>
          </a:p>
          <a:p>
            <a:pPr algn="ctr"/>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B0D2D969-8A24-FC45-FCA9-776C726928C7}"/>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9" name="Title 5">
            <a:extLst>
              <a:ext uri="{FF2B5EF4-FFF2-40B4-BE49-F238E27FC236}">
                <a16:creationId xmlns:a16="http://schemas.microsoft.com/office/drawing/2014/main" id="{6FFEEE3D-6649-8380-8C6F-00AE51DC8661}"/>
              </a:ext>
            </a:extLst>
          </p:cNvPr>
          <p:cNvSpPr>
            <a:spLocks noGrp="1"/>
          </p:cNvSpPr>
          <p:nvPr>
            <p:ph type="title"/>
          </p:nvPr>
        </p:nvSpPr>
        <p:spPr>
          <a:xfrm>
            <a:off x="-2" y="365124"/>
            <a:ext cx="12191998" cy="1325563"/>
          </a:xfrm>
        </p:spPr>
        <p:txBody>
          <a:bodyPr/>
          <a:lstStyle/>
          <a:p>
            <a:pPr algn="ctr"/>
            <a:r>
              <a:rPr lang="en-IE" b="1" dirty="0">
                <a:solidFill>
                  <a:srgbClr val="780E57"/>
                </a:solidFill>
                <a:latin typeface="Book Antiqua" panose="02040602050305030304" pitchFamily="18" charset="0"/>
              </a:rPr>
              <a:t>Hope in action</a:t>
            </a:r>
          </a:p>
        </p:txBody>
      </p:sp>
      <p:pic>
        <p:nvPicPr>
          <p:cNvPr id="10" name="Graphic 9">
            <a:extLst>
              <a:ext uri="{FF2B5EF4-FFF2-40B4-BE49-F238E27FC236}">
                <a16:creationId xmlns:a16="http://schemas.microsoft.com/office/drawing/2014/main" id="{BBA0684B-6EE1-5ACA-993D-F89494C2ABC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6121" y="550617"/>
            <a:ext cx="1020536" cy="1020536"/>
          </a:xfrm>
          <a:prstGeom prst="rect">
            <a:avLst/>
          </a:prstGeom>
        </p:spPr>
      </p:pic>
      <p:pic>
        <p:nvPicPr>
          <p:cNvPr id="11" name="Graphic 10">
            <a:extLst>
              <a:ext uri="{FF2B5EF4-FFF2-40B4-BE49-F238E27FC236}">
                <a16:creationId xmlns:a16="http://schemas.microsoft.com/office/drawing/2014/main" id="{01946B59-0F5E-23ED-CECD-831888E4E14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730593" y="525632"/>
            <a:ext cx="925286" cy="1045521"/>
          </a:xfrm>
          <a:prstGeom prst="rect">
            <a:avLst/>
          </a:prstGeom>
        </p:spPr>
      </p:pic>
      <p:pic>
        <p:nvPicPr>
          <p:cNvPr id="4" name="Picture 3" descr="A purple line art of a pause button&#10;&#10;Description automatically generated">
            <a:extLst>
              <a:ext uri="{FF2B5EF4-FFF2-40B4-BE49-F238E27FC236}">
                <a16:creationId xmlns:a16="http://schemas.microsoft.com/office/drawing/2014/main" id="{BBED5033-CECC-449F-3448-07B0B4C5128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648231" y="2657716"/>
            <a:ext cx="1354529" cy="1304556"/>
          </a:xfrm>
          <a:prstGeom prst="rect">
            <a:avLst/>
          </a:prstGeom>
        </p:spPr>
      </p:pic>
    </p:spTree>
    <p:extLst>
      <p:ext uri="{BB962C8B-B14F-4D97-AF65-F5344CB8AC3E}">
        <p14:creationId xmlns:p14="http://schemas.microsoft.com/office/powerpoint/2010/main" val="181154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itle 5">
            <a:extLst>
              <a:ext uri="{FF2B5EF4-FFF2-40B4-BE49-F238E27FC236}">
                <a16:creationId xmlns:a16="http://schemas.microsoft.com/office/drawing/2014/main" id="{EE0DC681-3151-E650-768D-6113F1DECE64}"/>
              </a:ext>
            </a:extLst>
          </p:cNvPr>
          <p:cNvSpPr>
            <a:spLocks noGrp="1"/>
          </p:cNvSpPr>
          <p:nvPr>
            <p:ph type="title"/>
          </p:nvPr>
        </p:nvSpPr>
        <p:spPr>
          <a:xfrm>
            <a:off x="838197" y="651486"/>
            <a:ext cx="10515600" cy="1325563"/>
          </a:xfrm>
        </p:spPr>
        <p:txBody>
          <a:bodyPr/>
          <a:lstStyle/>
          <a:p>
            <a:pPr algn="ctr"/>
            <a:r>
              <a:rPr lang="en-IE" b="1" dirty="0">
                <a:solidFill>
                  <a:srgbClr val="780E57"/>
                </a:solidFill>
                <a:latin typeface="Book Antiqua" panose="02040602050305030304" pitchFamily="18" charset="0"/>
              </a:rPr>
              <a:t>Welcome and Prayer</a:t>
            </a:r>
          </a:p>
        </p:txBody>
      </p:sp>
      <p:pic>
        <p:nvPicPr>
          <p:cNvPr id="9" name="Graphic 8">
            <a:extLst>
              <a:ext uri="{FF2B5EF4-FFF2-40B4-BE49-F238E27FC236}">
                <a16:creationId xmlns:a16="http://schemas.microsoft.com/office/drawing/2014/main" id="{187A397D-96C7-12ED-1A3B-419D37BB850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3014" y="502052"/>
            <a:ext cx="1540329" cy="1540329"/>
          </a:xfrm>
          <a:prstGeom prst="rect">
            <a:avLst/>
          </a:prstGeom>
        </p:spPr>
      </p:pic>
      <p:pic>
        <p:nvPicPr>
          <p:cNvPr id="10" name="Graphic 9">
            <a:extLst>
              <a:ext uri="{FF2B5EF4-FFF2-40B4-BE49-F238E27FC236}">
                <a16:creationId xmlns:a16="http://schemas.microsoft.com/office/drawing/2014/main" id="{5423467D-6593-83FF-CFC6-C8A03351467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56366" y="606899"/>
            <a:ext cx="1322614" cy="1322614"/>
          </a:xfrm>
          <a:prstGeom prst="rect">
            <a:avLst/>
          </a:prstGeom>
        </p:spPr>
      </p:pic>
      <p:sp>
        <p:nvSpPr>
          <p:cNvPr id="11" name="Subtitle 4">
            <a:extLst>
              <a:ext uri="{FF2B5EF4-FFF2-40B4-BE49-F238E27FC236}">
                <a16:creationId xmlns:a16="http://schemas.microsoft.com/office/drawing/2014/main" id="{0CE748AE-8F75-6D46-5851-5F0D0294442E}"/>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pic>
        <p:nvPicPr>
          <p:cNvPr id="2" name="Picture 1" descr="A purple line art of a pause button&#10;&#10;Description automatically generated">
            <a:extLst>
              <a:ext uri="{FF2B5EF4-FFF2-40B4-BE49-F238E27FC236}">
                <a16:creationId xmlns:a16="http://schemas.microsoft.com/office/drawing/2014/main" id="{ED242F05-2C3C-8F08-C946-89F3917C273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352310" y="2882870"/>
            <a:ext cx="1354529" cy="1304556"/>
          </a:xfrm>
          <a:prstGeom prst="rect">
            <a:avLst/>
          </a:prstGeom>
        </p:spPr>
      </p:pic>
      <p:sp>
        <p:nvSpPr>
          <p:cNvPr id="4" name="TextBox 3">
            <a:extLst>
              <a:ext uri="{FF2B5EF4-FFF2-40B4-BE49-F238E27FC236}">
                <a16:creationId xmlns:a16="http://schemas.microsoft.com/office/drawing/2014/main" id="{84E69B87-B8F8-DC08-957E-380B29A4DA2A}"/>
              </a:ext>
            </a:extLst>
          </p:cNvPr>
          <p:cNvSpPr txBox="1"/>
          <p:nvPr/>
        </p:nvSpPr>
        <p:spPr>
          <a:xfrm>
            <a:off x="979714" y="2328743"/>
            <a:ext cx="8723863" cy="2677656"/>
          </a:xfrm>
          <a:prstGeom prst="rect">
            <a:avLst/>
          </a:prstGeom>
          <a:noFill/>
        </p:spPr>
        <p:txBody>
          <a:bodyPr wrap="none" rtlCol="0">
            <a:spAutoFit/>
          </a:bodyPr>
          <a:lstStyle/>
          <a:p>
            <a:pPr algn="l"/>
            <a:r>
              <a:rPr lang="en-IE" sz="2800" kern="100" dirty="0">
                <a:solidFill>
                  <a:srgbClr val="780E57"/>
                </a:solidFill>
                <a:effectLst/>
                <a:latin typeface="Book Antiqua" panose="02040602050305030304" pitchFamily="18" charset="0"/>
                <a:ea typeface="Aptos" panose="020B0004020202020204" pitchFamily="34" charset="0"/>
                <a:cs typeface="Times New Roman" panose="02020603050405020304" pitchFamily="18" charset="0"/>
              </a:rPr>
              <a:t>Spend a few minutes greeting each other and sharing:</a:t>
            </a:r>
          </a:p>
          <a:p>
            <a:pPr algn="l"/>
            <a:endParaRPr lang="en-IE" sz="2800" dirty="0">
              <a:solidFill>
                <a:srgbClr val="780E57"/>
              </a:solidFill>
              <a:latin typeface="Book Antiqua" panose="02040602050305030304" pitchFamily="18" charset="0"/>
            </a:endParaRPr>
          </a:p>
          <a:p>
            <a:pPr algn="l"/>
            <a:r>
              <a:rPr lang="en-IE" sz="2800" dirty="0">
                <a:solidFill>
                  <a:srgbClr val="780E57"/>
                </a:solidFill>
                <a:latin typeface="Book Antiqua" panose="02040602050305030304" pitchFamily="18" charset="0"/>
              </a:rPr>
              <a:t>What stayed with you from last week’s gathering?</a:t>
            </a:r>
          </a:p>
          <a:p>
            <a:pPr algn="l"/>
            <a:endParaRPr lang="en-IE" sz="2800" dirty="0">
              <a:solidFill>
                <a:srgbClr val="780E57"/>
              </a:solidFill>
              <a:latin typeface="Book Antiqua" panose="02040602050305030304" pitchFamily="18" charset="0"/>
            </a:endParaRPr>
          </a:p>
          <a:p>
            <a:pPr algn="l"/>
            <a:r>
              <a:rPr lang="en-IE" sz="2800" dirty="0">
                <a:solidFill>
                  <a:srgbClr val="780E57"/>
                </a:solidFill>
                <a:latin typeface="Book Antiqua" panose="02040602050305030304" pitchFamily="18" charset="0"/>
              </a:rPr>
              <a:t>How did you put your reflection into action?</a:t>
            </a:r>
          </a:p>
          <a:p>
            <a:endParaRPr lang="en-IE" sz="2800" dirty="0">
              <a:solidFill>
                <a:srgbClr val="780E57"/>
              </a:solidFill>
            </a:endParaRPr>
          </a:p>
        </p:txBody>
      </p:sp>
    </p:spTree>
    <p:custDataLst>
      <p:tags r:id="rId1"/>
    </p:custDataLst>
    <p:extLst>
      <p:ext uri="{BB962C8B-B14F-4D97-AF65-F5344CB8AC3E}">
        <p14:creationId xmlns:p14="http://schemas.microsoft.com/office/powerpoint/2010/main" val="111787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571874" y="5477205"/>
            <a:ext cx="11224846" cy="4172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3200" dirty="0">
              <a:solidFill>
                <a:srgbClr val="780E57"/>
              </a:solidFill>
              <a:latin typeface="Book Antiqua" panose="02040602050305030304" pitchFamily="18" charset="0"/>
            </a:endParaRPr>
          </a:p>
        </p:txBody>
      </p:sp>
      <p:sp>
        <p:nvSpPr>
          <p:cNvPr id="8" name="Title 5">
            <a:extLst>
              <a:ext uri="{FF2B5EF4-FFF2-40B4-BE49-F238E27FC236}">
                <a16:creationId xmlns:a16="http://schemas.microsoft.com/office/drawing/2014/main" id="{6E2C06E8-4CE2-C8FB-9AF3-959EFCBAE766}"/>
              </a:ext>
            </a:extLst>
          </p:cNvPr>
          <p:cNvSpPr>
            <a:spLocks noGrp="1"/>
          </p:cNvSpPr>
          <p:nvPr>
            <p:ph type="title"/>
          </p:nvPr>
        </p:nvSpPr>
        <p:spPr>
          <a:xfrm>
            <a:off x="1" y="360000"/>
            <a:ext cx="12191996" cy="1325563"/>
          </a:xfrm>
        </p:spPr>
        <p:txBody>
          <a:bodyPr/>
          <a:lstStyle/>
          <a:p>
            <a:pPr algn="ctr"/>
            <a:r>
              <a:rPr lang="en-IE" b="1" dirty="0">
                <a:solidFill>
                  <a:srgbClr val="780E57"/>
                </a:solidFill>
                <a:latin typeface="Book Antiqua" panose="02040602050305030304" pitchFamily="18" charset="0"/>
              </a:rPr>
              <a:t>Listening to God’s Word</a:t>
            </a:r>
          </a:p>
        </p:txBody>
      </p:sp>
      <p:pic>
        <p:nvPicPr>
          <p:cNvPr id="9" name="Picture 8" descr="A group of purple and white pages of a book&#10;&#10;Description automatically generated">
            <a:extLst>
              <a:ext uri="{FF2B5EF4-FFF2-40B4-BE49-F238E27FC236}">
                <a16:creationId xmlns:a16="http://schemas.microsoft.com/office/drawing/2014/main" id="{EE5954FD-F95E-B172-F629-8B06C409CCB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9612" y="455791"/>
            <a:ext cx="1334759" cy="1081724"/>
          </a:xfrm>
          <a:prstGeom prst="rect">
            <a:avLst/>
          </a:prstGeom>
        </p:spPr>
      </p:pic>
      <p:pic>
        <p:nvPicPr>
          <p:cNvPr id="10" name="Graphic 9">
            <a:extLst>
              <a:ext uri="{FF2B5EF4-FFF2-40B4-BE49-F238E27FC236}">
                <a16:creationId xmlns:a16="http://schemas.microsoft.com/office/drawing/2014/main" id="{13E1A09C-5E75-B8C1-2578-0F115EE0A65B}"/>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750902" y="532677"/>
            <a:ext cx="1001486" cy="985333"/>
          </a:xfrm>
          <a:prstGeom prst="rect">
            <a:avLst/>
          </a:prstGeom>
        </p:spPr>
      </p:pic>
      <p:sp>
        <p:nvSpPr>
          <p:cNvPr id="11" name="Speech Bubble: Rectangle with Corners Rounded 10">
            <a:extLst>
              <a:ext uri="{FF2B5EF4-FFF2-40B4-BE49-F238E27FC236}">
                <a16:creationId xmlns:a16="http://schemas.microsoft.com/office/drawing/2014/main" id="{68C9154A-0C5A-96ED-C24E-D7DB84822875}"/>
              </a:ext>
            </a:extLst>
          </p:cNvPr>
          <p:cNvSpPr/>
          <p:nvPr/>
        </p:nvSpPr>
        <p:spPr>
          <a:xfrm>
            <a:off x="748142" y="2045564"/>
            <a:ext cx="10695710" cy="2795270"/>
          </a:xfrm>
          <a:prstGeom prst="wedgeRoundRectCallout">
            <a:avLst>
              <a:gd name="adj1" fmla="val 22992"/>
              <a:gd name="adj2" fmla="val -61462"/>
              <a:gd name="adj3" fmla="val 16667"/>
            </a:avLst>
          </a:prstGeom>
          <a:solidFill>
            <a:srgbClr val="780E57"/>
          </a:solidFill>
          <a:ln>
            <a:solidFill>
              <a:srgbClr val="780E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rgbClr val="FFFFFF"/>
                </a:solidFill>
                <a:latin typeface="Book Antiqua" panose="02040602050305030304" pitchFamily="18" charset="0"/>
              </a:rPr>
              <a:t>“So, God created man in his own image, in the image of God he created him; male and female he created them.” (Genesis 1:27)</a:t>
            </a:r>
          </a:p>
          <a:p>
            <a:endParaRPr lang="en-US" sz="2800" dirty="0">
              <a:solidFill>
                <a:srgbClr val="FFFFFF"/>
              </a:solidFill>
              <a:latin typeface="Book Antiqua" panose="02040602050305030304" pitchFamily="18" charset="0"/>
            </a:endParaRPr>
          </a:p>
          <a:p>
            <a:r>
              <a:rPr lang="en-US" sz="2800" dirty="0">
                <a:solidFill>
                  <a:srgbClr val="FFFFFF"/>
                </a:solidFill>
                <a:latin typeface="Book Antiqua" panose="02040602050305030304" pitchFamily="18" charset="0"/>
              </a:rPr>
              <a:t>“For we are God’s handiwork, created in Christ Jesus to do good works, which God prepared in advance for us to do.” </a:t>
            </a:r>
          </a:p>
          <a:p>
            <a:r>
              <a:rPr lang="en-US" sz="2800" dirty="0">
                <a:solidFill>
                  <a:srgbClr val="FFFFFF"/>
                </a:solidFill>
                <a:latin typeface="Book Antiqua" panose="02040602050305030304" pitchFamily="18" charset="0"/>
              </a:rPr>
              <a:t>(Ephesians 2:10)</a:t>
            </a:r>
            <a:endParaRPr lang="en-IE" sz="2800" dirty="0">
              <a:solidFill>
                <a:srgbClr val="FFFFFF"/>
              </a:solidFill>
              <a:latin typeface="Book Antiqua" panose="02040602050305030304" pitchFamily="18" charset="0"/>
            </a:endParaRPr>
          </a:p>
        </p:txBody>
      </p:sp>
      <p:sp>
        <p:nvSpPr>
          <p:cNvPr id="12" name="Subtitle 4">
            <a:extLst>
              <a:ext uri="{FF2B5EF4-FFF2-40B4-BE49-F238E27FC236}">
                <a16:creationId xmlns:a16="http://schemas.microsoft.com/office/drawing/2014/main" id="{45378E45-2579-1F0E-CE5B-14303752BABF}"/>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pic>
        <p:nvPicPr>
          <p:cNvPr id="2" name="Picture 1" descr="A purple line art of a pause button&#10;&#10;Description automatically generated">
            <a:extLst>
              <a:ext uri="{FF2B5EF4-FFF2-40B4-BE49-F238E27FC236}">
                <a16:creationId xmlns:a16="http://schemas.microsoft.com/office/drawing/2014/main" id="{CAE6DE1A-C194-8794-D269-1A337296892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397859" y="4988882"/>
            <a:ext cx="1354529" cy="1304556"/>
          </a:xfrm>
          <a:prstGeom prst="rect">
            <a:avLst/>
          </a:prstGeom>
        </p:spPr>
      </p:pic>
    </p:spTree>
    <p:custDataLst>
      <p:tags r:id="rId1"/>
    </p:custDataLst>
    <p:extLst>
      <p:ext uri="{BB962C8B-B14F-4D97-AF65-F5344CB8AC3E}">
        <p14:creationId xmlns:p14="http://schemas.microsoft.com/office/powerpoint/2010/main" val="227678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5">
            <a:extLst>
              <a:ext uri="{FF2B5EF4-FFF2-40B4-BE49-F238E27FC236}">
                <a16:creationId xmlns:a16="http://schemas.microsoft.com/office/drawing/2014/main" id="{56603579-8A73-83E7-7F6B-885DDD0CBCC5}"/>
              </a:ext>
            </a:extLst>
          </p:cNvPr>
          <p:cNvSpPr>
            <a:spLocks noGrp="1"/>
          </p:cNvSpPr>
          <p:nvPr>
            <p:ph type="title"/>
          </p:nvPr>
        </p:nvSpPr>
        <p:spPr>
          <a:xfrm>
            <a:off x="0" y="365124"/>
            <a:ext cx="12192000" cy="1325563"/>
          </a:xfrm>
        </p:spPr>
        <p:txBody>
          <a:bodyPr/>
          <a:lstStyle/>
          <a:p>
            <a:pPr algn="ctr"/>
            <a:r>
              <a:rPr lang="en-IE" b="1" dirty="0">
                <a:solidFill>
                  <a:srgbClr val="780E57"/>
                </a:solidFill>
                <a:latin typeface="Book Antiqua" panose="02040602050305030304" pitchFamily="18" charset="0"/>
              </a:rPr>
              <a:t>Hope in the human person</a:t>
            </a:r>
          </a:p>
        </p:txBody>
      </p:sp>
      <p:sp>
        <p:nvSpPr>
          <p:cNvPr id="7" name="Title 5">
            <a:extLst>
              <a:ext uri="{FF2B5EF4-FFF2-40B4-BE49-F238E27FC236}">
                <a16:creationId xmlns:a16="http://schemas.microsoft.com/office/drawing/2014/main" id="{726C21BE-B748-D78B-BAE3-03F76AA1C6CD}"/>
              </a:ext>
            </a:extLst>
          </p:cNvPr>
          <p:cNvSpPr txBox="1">
            <a:spLocks/>
          </p:cNvSpPr>
          <p:nvPr/>
        </p:nvSpPr>
        <p:spPr>
          <a:xfrm>
            <a:off x="439480" y="1492784"/>
            <a:ext cx="6151554" cy="3713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3572C895-E642-8F53-38E3-CA5B659F1CCF}"/>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pic>
        <p:nvPicPr>
          <p:cNvPr id="8" name="Picture 7" descr="A crown of thorns on a surface&#10;&#10;Description automatically generated">
            <a:extLst>
              <a:ext uri="{FF2B5EF4-FFF2-40B4-BE49-F238E27FC236}">
                <a16:creationId xmlns:a16="http://schemas.microsoft.com/office/drawing/2014/main" id="{126316AC-C97C-B884-088A-2276D9F7734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08467" y="1767039"/>
            <a:ext cx="6975060" cy="4649484"/>
          </a:xfrm>
          <a:prstGeom prst="rect">
            <a:avLst/>
          </a:prstGeom>
        </p:spPr>
      </p:pic>
      <p:pic>
        <p:nvPicPr>
          <p:cNvPr id="4" name="Picture 3" descr="A purple line art of a pause button&#10;&#10;Description automatically generated">
            <a:extLst>
              <a:ext uri="{FF2B5EF4-FFF2-40B4-BE49-F238E27FC236}">
                <a16:creationId xmlns:a16="http://schemas.microsoft.com/office/drawing/2014/main" id="{0905D78F-5FBA-6C8C-351B-CCD4C4B3FDE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397985" y="2697330"/>
            <a:ext cx="1354529" cy="1304556"/>
          </a:xfrm>
          <a:prstGeom prst="rect">
            <a:avLst/>
          </a:prstGeom>
        </p:spPr>
      </p:pic>
    </p:spTree>
    <p:custDataLst>
      <p:tags r:id="rId1"/>
    </p:custDataLst>
    <p:extLst>
      <p:ext uri="{BB962C8B-B14F-4D97-AF65-F5344CB8AC3E}">
        <p14:creationId xmlns:p14="http://schemas.microsoft.com/office/powerpoint/2010/main" val="245022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CA74803-E0BF-1010-A241-A36B15928CF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59EDAA7-DEF7-3671-8D6F-D1F044C53122}"/>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5">
            <a:extLst>
              <a:ext uri="{FF2B5EF4-FFF2-40B4-BE49-F238E27FC236}">
                <a16:creationId xmlns:a16="http://schemas.microsoft.com/office/drawing/2014/main" id="{EC3384BF-4983-469C-5464-8D36060DA8F8}"/>
              </a:ext>
            </a:extLst>
          </p:cNvPr>
          <p:cNvSpPr txBox="1">
            <a:spLocks/>
          </p:cNvSpPr>
          <p:nvPr/>
        </p:nvSpPr>
        <p:spPr>
          <a:xfrm>
            <a:off x="427892" y="2634343"/>
            <a:ext cx="6408337" cy="1709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2C6E50DC-47D4-2DBB-DEC1-331D93D5814C}"/>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pic>
        <p:nvPicPr>
          <p:cNvPr id="5" name="Picture 4" descr="A black text on a white background&#10;&#10;Description automatically generated">
            <a:extLst>
              <a:ext uri="{FF2B5EF4-FFF2-40B4-BE49-F238E27FC236}">
                <a16:creationId xmlns:a16="http://schemas.microsoft.com/office/drawing/2014/main" id="{DF02CDAC-7571-FF4B-8DB0-92F52E32FA4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64779" y="365124"/>
            <a:ext cx="6062435" cy="6062435"/>
          </a:xfrm>
          <a:prstGeom prst="rect">
            <a:avLst/>
          </a:prstGeom>
        </p:spPr>
      </p:pic>
      <p:pic>
        <p:nvPicPr>
          <p:cNvPr id="4" name="Picture 3" descr="A purple line art of a pause button&#10;&#10;Description automatically generated">
            <a:extLst>
              <a:ext uri="{FF2B5EF4-FFF2-40B4-BE49-F238E27FC236}">
                <a16:creationId xmlns:a16="http://schemas.microsoft.com/office/drawing/2014/main" id="{855D10EC-7951-BED5-5A0F-C54190CE92D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409579" y="2776721"/>
            <a:ext cx="1354529" cy="1304556"/>
          </a:xfrm>
          <a:prstGeom prst="rect">
            <a:avLst/>
          </a:prstGeom>
        </p:spPr>
      </p:pic>
    </p:spTree>
    <p:custDataLst>
      <p:tags r:id="rId1"/>
    </p:custDataLst>
    <p:extLst>
      <p:ext uri="{BB962C8B-B14F-4D97-AF65-F5344CB8AC3E}">
        <p14:creationId xmlns:p14="http://schemas.microsoft.com/office/powerpoint/2010/main" val="144707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9934290-FFC2-688D-D295-0BE0FABAE0B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4929529-8DC3-07B3-4978-5A2795DC9FE7}"/>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5">
            <a:extLst>
              <a:ext uri="{FF2B5EF4-FFF2-40B4-BE49-F238E27FC236}">
                <a16:creationId xmlns:a16="http://schemas.microsoft.com/office/drawing/2014/main" id="{88986BED-1085-99A1-43C1-6F548575B00A}"/>
              </a:ext>
            </a:extLst>
          </p:cNvPr>
          <p:cNvSpPr txBox="1">
            <a:spLocks/>
          </p:cNvSpPr>
          <p:nvPr/>
        </p:nvSpPr>
        <p:spPr>
          <a:xfrm>
            <a:off x="5693228" y="2378528"/>
            <a:ext cx="5519057" cy="21009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C20E9FFC-FA45-64BA-60E3-72F9F77E7EE5}"/>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pic>
        <p:nvPicPr>
          <p:cNvPr id="8" name="Picture 7" descr="A black and white t-shirt with white text&#10;&#10;Description automatically generated">
            <a:extLst>
              <a:ext uri="{FF2B5EF4-FFF2-40B4-BE49-F238E27FC236}">
                <a16:creationId xmlns:a16="http://schemas.microsoft.com/office/drawing/2014/main" id="{87E355D9-500E-00BD-12FD-B9C8954BC29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89102" y="647000"/>
            <a:ext cx="5613789" cy="5563999"/>
          </a:xfrm>
          <a:prstGeom prst="rect">
            <a:avLst/>
          </a:prstGeom>
        </p:spPr>
      </p:pic>
      <p:pic>
        <p:nvPicPr>
          <p:cNvPr id="9" name="Picture 8" descr="A purple line art of a pause button&#10;&#10;Description automatically generated">
            <a:extLst>
              <a:ext uri="{FF2B5EF4-FFF2-40B4-BE49-F238E27FC236}">
                <a16:creationId xmlns:a16="http://schemas.microsoft.com/office/drawing/2014/main" id="{671B7A5B-5573-256F-4BB0-6A01855DA03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386974" y="2776721"/>
            <a:ext cx="1354529" cy="1304556"/>
          </a:xfrm>
          <a:prstGeom prst="rect">
            <a:avLst/>
          </a:prstGeom>
        </p:spPr>
      </p:pic>
    </p:spTree>
    <p:custDataLst>
      <p:tags r:id="rId1"/>
    </p:custDataLst>
    <p:extLst>
      <p:ext uri="{BB962C8B-B14F-4D97-AF65-F5344CB8AC3E}">
        <p14:creationId xmlns:p14="http://schemas.microsoft.com/office/powerpoint/2010/main" val="407412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alphaModFix amt="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84CBFC-6598-CD89-B8EE-E6344D833CF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1351C24-4B87-2669-481D-BBE6D5747B79}"/>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5">
            <a:extLst>
              <a:ext uri="{FF2B5EF4-FFF2-40B4-BE49-F238E27FC236}">
                <a16:creationId xmlns:a16="http://schemas.microsoft.com/office/drawing/2014/main" id="{440EF3FE-3332-846A-1F8D-51B8A25C8B69}"/>
              </a:ext>
            </a:extLst>
          </p:cNvPr>
          <p:cNvSpPr txBox="1">
            <a:spLocks/>
          </p:cNvSpPr>
          <p:nvPr/>
        </p:nvSpPr>
        <p:spPr>
          <a:xfrm>
            <a:off x="602064" y="2055811"/>
            <a:ext cx="5276222" cy="30530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828732EB-0D03-5808-D16E-F744CED90512}"/>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pic>
        <p:nvPicPr>
          <p:cNvPr id="9" name="Picture 8" descr="A yellow flower growing from the ground&#10;&#10;Description automatically generated">
            <a:extLst>
              <a:ext uri="{FF2B5EF4-FFF2-40B4-BE49-F238E27FC236}">
                <a16:creationId xmlns:a16="http://schemas.microsoft.com/office/drawing/2014/main" id="{855CE60C-CD8C-6054-3DD3-E59C043B350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10829" y="365124"/>
            <a:ext cx="8170335" cy="6127751"/>
          </a:xfrm>
          <a:prstGeom prst="rect">
            <a:avLst/>
          </a:prstGeom>
        </p:spPr>
      </p:pic>
      <p:pic>
        <p:nvPicPr>
          <p:cNvPr id="10" name="Picture 9" descr="A purple line art of a pause button&#10;&#10;Description automatically generated">
            <a:extLst>
              <a:ext uri="{FF2B5EF4-FFF2-40B4-BE49-F238E27FC236}">
                <a16:creationId xmlns:a16="http://schemas.microsoft.com/office/drawing/2014/main" id="{BC93B113-C7FA-EADB-33BF-ABBF0C5F858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430517" y="2776721"/>
            <a:ext cx="1354529" cy="1304556"/>
          </a:xfrm>
          <a:prstGeom prst="rect">
            <a:avLst/>
          </a:prstGeom>
        </p:spPr>
      </p:pic>
    </p:spTree>
    <p:custDataLst>
      <p:tags r:id="rId1"/>
    </p:custDataLst>
    <p:extLst>
      <p:ext uri="{BB962C8B-B14F-4D97-AF65-F5344CB8AC3E}">
        <p14:creationId xmlns:p14="http://schemas.microsoft.com/office/powerpoint/2010/main" val="196592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5">
            <a:extLst>
              <a:ext uri="{FF2B5EF4-FFF2-40B4-BE49-F238E27FC236}">
                <a16:creationId xmlns:a16="http://schemas.microsoft.com/office/drawing/2014/main" id="{726C21BE-B748-D78B-BAE3-03F76AA1C6CD}"/>
              </a:ext>
            </a:extLst>
          </p:cNvPr>
          <p:cNvSpPr txBox="1">
            <a:spLocks/>
          </p:cNvSpPr>
          <p:nvPr/>
        </p:nvSpPr>
        <p:spPr>
          <a:xfrm>
            <a:off x="471882" y="2025684"/>
            <a:ext cx="11189677" cy="33295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385D642A-F55B-E782-8F27-B64AFA811E41}"/>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9" name="Title 5">
            <a:extLst>
              <a:ext uri="{FF2B5EF4-FFF2-40B4-BE49-F238E27FC236}">
                <a16:creationId xmlns:a16="http://schemas.microsoft.com/office/drawing/2014/main" id="{FAFABB70-DF11-27DF-2C67-7A2294F1DBD2}"/>
              </a:ext>
            </a:extLst>
          </p:cNvPr>
          <p:cNvSpPr>
            <a:spLocks noGrp="1"/>
          </p:cNvSpPr>
          <p:nvPr>
            <p:ph type="title"/>
          </p:nvPr>
        </p:nvSpPr>
        <p:spPr>
          <a:xfrm>
            <a:off x="0" y="554400"/>
            <a:ext cx="12192000" cy="1325563"/>
          </a:xfrm>
        </p:spPr>
        <p:txBody>
          <a:bodyPr/>
          <a:lstStyle/>
          <a:p>
            <a:pPr algn="ctr"/>
            <a:r>
              <a:rPr lang="en-IE" b="1" dirty="0">
                <a:solidFill>
                  <a:srgbClr val="780E57"/>
                </a:solidFill>
                <a:latin typeface="Book Antiqua" panose="02040602050305030304" pitchFamily="18" charset="0"/>
              </a:rPr>
              <a:t>Reflection</a:t>
            </a:r>
          </a:p>
        </p:txBody>
      </p:sp>
      <p:pic>
        <p:nvPicPr>
          <p:cNvPr id="10" name="Graphic 9">
            <a:extLst>
              <a:ext uri="{FF2B5EF4-FFF2-40B4-BE49-F238E27FC236}">
                <a16:creationId xmlns:a16="http://schemas.microsoft.com/office/drawing/2014/main" id="{8D94157F-BB41-B6F8-7323-5F6CC24B6B8A}"/>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03330" y="388958"/>
            <a:ext cx="1656446" cy="1656446"/>
          </a:xfrm>
          <a:prstGeom prst="rect">
            <a:avLst/>
          </a:prstGeom>
        </p:spPr>
      </p:pic>
      <p:pic>
        <p:nvPicPr>
          <p:cNvPr id="11" name="Graphic 10">
            <a:extLst>
              <a:ext uri="{FF2B5EF4-FFF2-40B4-BE49-F238E27FC236}">
                <a16:creationId xmlns:a16="http://schemas.microsoft.com/office/drawing/2014/main" id="{E7A874EC-E62D-C7AC-0959-85082CDDDA33}"/>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1882" y="474840"/>
            <a:ext cx="1251856" cy="1251856"/>
          </a:xfrm>
          <a:prstGeom prst="rect">
            <a:avLst/>
          </a:prstGeom>
        </p:spPr>
      </p:pic>
      <p:pic>
        <p:nvPicPr>
          <p:cNvPr id="4" name="Picture 3" descr="A purple line art of a pause button&#10;&#10;Description automatically generated">
            <a:extLst>
              <a:ext uri="{FF2B5EF4-FFF2-40B4-BE49-F238E27FC236}">
                <a16:creationId xmlns:a16="http://schemas.microsoft.com/office/drawing/2014/main" id="{D48E366E-728E-BA4D-D029-0D903B243B9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430517" y="2776721"/>
            <a:ext cx="1354529" cy="1304556"/>
          </a:xfrm>
          <a:prstGeom prst="rect">
            <a:avLst/>
          </a:prstGeom>
        </p:spPr>
      </p:pic>
      <p:sp>
        <p:nvSpPr>
          <p:cNvPr id="5" name="TextBox 4">
            <a:extLst>
              <a:ext uri="{FF2B5EF4-FFF2-40B4-BE49-F238E27FC236}">
                <a16:creationId xmlns:a16="http://schemas.microsoft.com/office/drawing/2014/main" id="{DF5D293A-0AE1-0E57-AB5D-B136ECB7A958}"/>
              </a:ext>
            </a:extLst>
          </p:cNvPr>
          <p:cNvSpPr txBox="1"/>
          <p:nvPr/>
        </p:nvSpPr>
        <p:spPr>
          <a:xfrm>
            <a:off x="674914" y="2155120"/>
            <a:ext cx="9882834" cy="2246769"/>
          </a:xfrm>
          <a:prstGeom prst="rect">
            <a:avLst/>
          </a:prstGeom>
          <a:noFill/>
        </p:spPr>
        <p:txBody>
          <a:bodyPr wrap="none" rtlCol="0">
            <a:spAutoFit/>
          </a:bodyPr>
          <a:lstStyle/>
          <a:p>
            <a:r>
              <a:rPr lang="en-US" sz="2800" dirty="0">
                <a:solidFill>
                  <a:srgbClr val="780E57"/>
                </a:solidFill>
                <a:latin typeface="Book Antiqua" panose="02040602050305030304" pitchFamily="18" charset="0"/>
              </a:rPr>
              <a:t>How would you describe your hope, or desire for hope, right</a:t>
            </a:r>
          </a:p>
          <a:p>
            <a:r>
              <a:rPr lang="en-US" sz="2800" dirty="0">
                <a:solidFill>
                  <a:srgbClr val="780E57"/>
                </a:solidFill>
                <a:latin typeface="Book Antiqua" panose="02040602050305030304" pitchFamily="18" charset="0"/>
              </a:rPr>
              <a:t>now: Patient hope? Joyful hope? Resilient hope? </a:t>
            </a:r>
          </a:p>
          <a:p>
            <a:endParaRPr lang="en-US" sz="2800" dirty="0">
              <a:solidFill>
                <a:srgbClr val="780E57"/>
              </a:solidFill>
              <a:latin typeface="Book Antiqua" panose="02040602050305030304" pitchFamily="18" charset="0"/>
            </a:endParaRPr>
          </a:p>
          <a:p>
            <a:r>
              <a:rPr lang="en-US" sz="2800" dirty="0">
                <a:solidFill>
                  <a:srgbClr val="780E57"/>
                </a:solidFill>
                <a:latin typeface="Book Antiqua" panose="02040602050305030304" pitchFamily="18" charset="0"/>
              </a:rPr>
              <a:t>What gives you reason for hope?</a:t>
            </a:r>
          </a:p>
          <a:p>
            <a:endParaRPr lang="en-IE" sz="2800" dirty="0"/>
          </a:p>
        </p:txBody>
      </p:sp>
    </p:spTree>
    <p:custDataLst>
      <p:tags r:id="rId1"/>
    </p:custDataLst>
    <p:extLst>
      <p:ext uri="{BB962C8B-B14F-4D97-AF65-F5344CB8AC3E}">
        <p14:creationId xmlns:p14="http://schemas.microsoft.com/office/powerpoint/2010/main" val="421922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5">
            <a:extLst>
              <a:ext uri="{FF2B5EF4-FFF2-40B4-BE49-F238E27FC236}">
                <a16:creationId xmlns:a16="http://schemas.microsoft.com/office/drawing/2014/main" id="{726C21BE-B748-D78B-BAE3-03F76AA1C6CD}"/>
              </a:ext>
            </a:extLst>
          </p:cNvPr>
          <p:cNvSpPr txBox="1">
            <a:spLocks/>
          </p:cNvSpPr>
          <p:nvPr/>
        </p:nvSpPr>
        <p:spPr>
          <a:xfrm>
            <a:off x="498496" y="1428907"/>
            <a:ext cx="11189677" cy="32301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solidFill>
                <a:srgbClr val="780E57"/>
              </a:solidFill>
              <a:latin typeface="Book Antiqua" panose="02040602050305030304" pitchFamily="18" charset="0"/>
            </a:endParaRPr>
          </a:p>
          <a:p>
            <a:r>
              <a:rPr lang="en-US" sz="2800" dirty="0">
                <a:solidFill>
                  <a:srgbClr val="780E57"/>
                </a:solidFill>
                <a:latin typeface="Book Antiqua" panose="02040602050305030304" pitchFamily="18" charset="0"/>
              </a:rPr>
              <a:t>“And not only that, but we also boast in our sufferings, knowing that suffering produces endurance, and endurance produces character, and character produces hope, and hope does not disappoint us, because God’s love has been poured into our hearts through the Holy Spirit that has been given to us.” (Romans 5:3-5)</a:t>
            </a:r>
          </a:p>
          <a:p>
            <a:endParaRPr lang="en-US" sz="2800" dirty="0">
              <a:solidFill>
                <a:srgbClr val="780E57"/>
              </a:solidFill>
              <a:latin typeface="Book Antiqua" panose="02040602050305030304" pitchFamily="18" charset="0"/>
            </a:endParaRPr>
          </a:p>
          <a:p>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AE82F3C4-2D5D-9324-E7DB-27E9EE3CE4E8}"/>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9" name="Title 5">
            <a:extLst>
              <a:ext uri="{FF2B5EF4-FFF2-40B4-BE49-F238E27FC236}">
                <a16:creationId xmlns:a16="http://schemas.microsoft.com/office/drawing/2014/main" id="{E1935EC4-5A37-8CCF-2B8B-F5C974B81211}"/>
              </a:ext>
            </a:extLst>
          </p:cNvPr>
          <p:cNvSpPr>
            <a:spLocks noGrp="1"/>
          </p:cNvSpPr>
          <p:nvPr>
            <p:ph type="title"/>
          </p:nvPr>
        </p:nvSpPr>
        <p:spPr>
          <a:xfrm>
            <a:off x="-4" y="667302"/>
            <a:ext cx="12192000" cy="587037"/>
          </a:xfrm>
        </p:spPr>
        <p:txBody>
          <a:bodyPr>
            <a:normAutofit fontScale="90000"/>
          </a:bodyPr>
          <a:lstStyle/>
          <a:p>
            <a:pPr algn="ctr"/>
            <a:r>
              <a:rPr lang="en-IE" b="1" dirty="0">
                <a:solidFill>
                  <a:srgbClr val="780E57"/>
                </a:solidFill>
                <a:latin typeface="Book Antiqua" panose="02040602050305030304" pitchFamily="18" charset="0"/>
              </a:rPr>
              <a:t>Prayer</a:t>
            </a:r>
          </a:p>
        </p:txBody>
      </p:sp>
      <p:pic>
        <p:nvPicPr>
          <p:cNvPr id="10" name="Picture 9" descr="A purple candle with a leaf&#10;&#10;Description automatically generated">
            <a:extLst>
              <a:ext uri="{FF2B5EF4-FFF2-40B4-BE49-F238E27FC236}">
                <a16:creationId xmlns:a16="http://schemas.microsoft.com/office/drawing/2014/main" id="{CD61F7B1-02BB-C860-38DB-C02CEB84A33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3826" y="492735"/>
            <a:ext cx="1012373" cy="936173"/>
          </a:xfrm>
          <a:prstGeom prst="rect">
            <a:avLst/>
          </a:prstGeom>
        </p:spPr>
      </p:pic>
      <p:pic>
        <p:nvPicPr>
          <p:cNvPr id="11" name="Graphic 10">
            <a:extLst>
              <a:ext uri="{FF2B5EF4-FFF2-40B4-BE49-F238E27FC236}">
                <a16:creationId xmlns:a16="http://schemas.microsoft.com/office/drawing/2014/main" id="{70F5CC47-FD2B-A5B6-A5BD-9A9B2C158C8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67794" y="492735"/>
            <a:ext cx="1020379" cy="1020379"/>
          </a:xfrm>
          <a:prstGeom prst="rect">
            <a:avLst/>
          </a:prstGeom>
        </p:spPr>
      </p:pic>
      <p:pic>
        <p:nvPicPr>
          <p:cNvPr id="4" name="Picture 3" descr="A purple line art of a pause button&#10;&#10;Description automatically generated">
            <a:extLst>
              <a:ext uri="{FF2B5EF4-FFF2-40B4-BE49-F238E27FC236}">
                <a16:creationId xmlns:a16="http://schemas.microsoft.com/office/drawing/2014/main" id="{5A8D7FAC-1D8C-7729-0B04-EF366315F20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333644" y="3619147"/>
            <a:ext cx="1354529" cy="1304556"/>
          </a:xfrm>
          <a:prstGeom prst="rect">
            <a:avLst/>
          </a:prstGeom>
        </p:spPr>
      </p:pic>
    </p:spTree>
    <p:custDataLst>
      <p:tags r:id="rId1"/>
    </p:custDataLst>
    <p:extLst>
      <p:ext uri="{BB962C8B-B14F-4D97-AF65-F5344CB8AC3E}">
        <p14:creationId xmlns:p14="http://schemas.microsoft.com/office/powerpoint/2010/main" val="70068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6"/>
</p:tagLst>
</file>

<file path=ppt/tags/tag2.xml><?xml version="1.0" encoding="utf-8"?>
<p:tagLst xmlns:a="http://schemas.openxmlformats.org/drawingml/2006/main" xmlns:r="http://schemas.openxmlformats.org/officeDocument/2006/relationships" xmlns:p="http://schemas.openxmlformats.org/presentationml/2006/main">
  <p:tag name="TIMING" val="|31.3"/>
</p:tagLst>
</file>

<file path=ppt/tags/tag3.xml><?xml version="1.0" encoding="utf-8"?>
<p:tagLst xmlns:a="http://schemas.openxmlformats.org/drawingml/2006/main" xmlns:r="http://schemas.openxmlformats.org/officeDocument/2006/relationships" xmlns:p="http://schemas.openxmlformats.org/presentationml/2006/main">
  <p:tag name="TIMING" val="|32.8"/>
</p:tagLst>
</file>

<file path=ppt/tags/tag4.xml><?xml version="1.0" encoding="utf-8"?>
<p:tagLst xmlns:a="http://schemas.openxmlformats.org/drawingml/2006/main" xmlns:r="http://schemas.openxmlformats.org/officeDocument/2006/relationships" xmlns:p="http://schemas.openxmlformats.org/presentationml/2006/main">
  <p:tag name="TIMING" val="|44.8"/>
</p:tagLst>
</file>

<file path=ppt/tags/tag5.xml><?xml version="1.0" encoding="utf-8"?>
<p:tagLst xmlns:a="http://schemas.openxmlformats.org/drawingml/2006/main" xmlns:r="http://schemas.openxmlformats.org/officeDocument/2006/relationships" xmlns:p="http://schemas.openxmlformats.org/presentationml/2006/main">
  <p:tag name="TIMING" val="|19.2"/>
</p:tagLst>
</file>

<file path=ppt/tags/tag6.xml><?xml version="1.0" encoding="utf-8"?>
<p:tagLst xmlns:a="http://schemas.openxmlformats.org/drawingml/2006/main" xmlns:r="http://schemas.openxmlformats.org/officeDocument/2006/relationships" xmlns:p="http://schemas.openxmlformats.org/presentationml/2006/main">
  <p:tag name="TIMING" val="|22.3"/>
</p:tagLst>
</file>

<file path=ppt/tags/tag7.xml><?xml version="1.0" encoding="utf-8"?>
<p:tagLst xmlns:a="http://schemas.openxmlformats.org/drawingml/2006/main" xmlns:r="http://schemas.openxmlformats.org/officeDocument/2006/relationships" xmlns:p="http://schemas.openxmlformats.org/presentationml/2006/main">
  <p:tag name="TIMING" val="|32.9"/>
</p:tagLst>
</file>

<file path=ppt/tags/tag8.xml><?xml version="1.0" encoding="utf-8"?>
<p:tagLst xmlns:a="http://schemas.openxmlformats.org/drawingml/2006/main" xmlns:r="http://schemas.openxmlformats.org/officeDocument/2006/relationships" xmlns:p="http://schemas.openxmlformats.org/presentationml/2006/main">
  <p:tag name="TIMING" val="|15"/>
</p:tagLst>
</file>

<file path=ppt/tags/tag9.xml><?xml version="1.0" encoding="utf-8"?>
<p:tagLst xmlns:a="http://schemas.openxmlformats.org/drawingml/2006/main" xmlns:r="http://schemas.openxmlformats.org/officeDocument/2006/relationships" xmlns:p="http://schemas.openxmlformats.org/presentationml/2006/main">
  <p:tag name="TIMING" val="|6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AF07944F5DED418FAF5AF8E9B22597" ma:contentTypeVersion="4" ma:contentTypeDescription="Create a new document." ma:contentTypeScope="" ma:versionID="16e099b4c3fddf22125982579f985a78">
  <xsd:schema xmlns:xsd="http://www.w3.org/2001/XMLSchema" xmlns:xs="http://www.w3.org/2001/XMLSchema" xmlns:p="http://schemas.microsoft.com/office/2006/metadata/properties" xmlns:ns3="8fe3b553-d561-4df7-9765-ed53a2ce4b4f" targetNamespace="http://schemas.microsoft.com/office/2006/metadata/properties" ma:root="true" ma:fieldsID="f3a91ab09dd354f7ec961d0bff8a3730" ns3:_="">
    <xsd:import namespace="8fe3b553-d561-4df7-9765-ed53a2ce4b4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3b553-d561-4df7-9765-ed53a2ce4b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C678C4-0CA9-4C93-90B1-C7FAD03C4D6F}">
  <ds:schemaRefs>
    <ds:schemaRef ds:uri="http://schemas.microsoft.com/sharepoint/v3/contenttype/forms"/>
  </ds:schemaRefs>
</ds:datastoreItem>
</file>

<file path=customXml/itemProps2.xml><?xml version="1.0" encoding="utf-8"?>
<ds:datastoreItem xmlns:ds="http://schemas.openxmlformats.org/officeDocument/2006/customXml" ds:itemID="{DF8C982C-7D10-49E9-B13D-4061739F2376}">
  <ds:schemaRef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purl.org/dc/terms/"/>
    <ds:schemaRef ds:uri="8fe3b553-d561-4df7-9765-ed53a2ce4b4f"/>
    <ds:schemaRef ds:uri="http://www.w3.org/XML/1998/namespace"/>
    <ds:schemaRef ds:uri="http://purl.org/dc/dcmitype/"/>
  </ds:schemaRefs>
</ds:datastoreItem>
</file>

<file path=customXml/itemProps3.xml><?xml version="1.0" encoding="utf-8"?>
<ds:datastoreItem xmlns:ds="http://schemas.openxmlformats.org/officeDocument/2006/customXml" ds:itemID="{1959277E-56DF-48C0-BAC5-81DE79979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3b553-d561-4df7-9765-ed53a2ce4b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1459</Words>
  <Application>Microsoft Office PowerPoint</Application>
  <PresentationFormat>Widescreen</PresentationFormat>
  <Paragraphs>95</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Book Antiqua</vt:lpstr>
      <vt:lpstr>Calibri</vt:lpstr>
      <vt:lpstr>Calibri Light</vt:lpstr>
      <vt:lpstr>Symbol</vt:lpstr>
      <vt:lpstr>Office Theme</vt:lpstr>
      <vt:lpstr>Finding hope in a hopeless world</vt:lpstr>
      <vt:lpstr>Welcome and Prayer</vt:lpstr>
      <vt:lpstr>Listening to God’s Word</vt:lpstr>
      <vt:lpstr>Hope in the human person</vt:lpstr>
      <vt:lpstr>PowerPoint Presentation</vt:lpstr>
      <vt:lpstr>PowerPoint Presentation</vt:lpstr>
      <vt:lpstr>PowerPoint Presentation</vt:lpstr>
      <vt:lpstr>Reflection</vt:lpstr>
      <vt:lpstr>Prayer</vt:lpstr>
      <vt:lpstr>Prayer</vt:lpstr>
      <vt:lpstr>Hope in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Faith Development</dc:creator>
  <cp:lastModifiedBy>Denis O'Regan (faithful.ie)</cp:lastModifiedBy>
  <cp:revision>9</cp:revision>
  <cp:lastPrinted>2023-10-05T10:09:26Z</cp:lastPrinted>
  <dcterms:created xsi:type="dcterms:W3CDTF">2023-09-25T08:22:45Z</dcterms:created>
  <dcterms:modified xsi:type="dcterms:W3CDTF">2024-03-01T21:50:46Z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0x010100F4AF07944F5DED418FAF5AF8E9B22597</vt:lpwstr>
  </property>
  <property fmtid="{D5CDD505-2E9C-101B-9397-08002B2CF9AE}" pid="3" name="MediaServiceImageTags">
    <vt:lpwstr/>
  </property>
</Properties>
</file>